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8" r:id="rId3"/>
    <p:sldId id="258" r:id="rId4"/>
    <p:sldId id="259" r:id="rId5"/>
    <p:sldId id="260" r:id="rId6"/>
    <p:sldId id="265" r:id="rId7"/>
    <p:sldId id="266" r:id="rId8"/>
    <p:sldId id="261" r:id="rId9"/>
    <p:sldId id="264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淺色樣式 1 - 輔色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淺色樣式 1 - 輔色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B63AFBA-4070-4425-BBC2-34C639FA15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4AE891DD-6982-40A0-AC85-2A1655FF8C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A87442F-A6D8-4D81-A048-BBBEF73261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A006B-8A7B-43A7-A0EA-3C3CA22C9195}" type="datetimeFigureOut">
              <a:rPr lang="zh-TW" altLang="en-US" smtClean="0"/>
              <a:t>2023/7/24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1BF5F65-E4A1-4997-A455-C118AD668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034106F-BD59-4872-A221-7DC9F2F5A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2CFB7-01E0-400B-B85E-5AF33EF0F05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34667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C14E6BB-55B7-4B56-974E-D195EFBEA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021CA063-94AC-4631-BE3C-E12F39442B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6FFC6A2-D04D-4298-9DBC-6A861CD27C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A006B-8A7B-43A7-A0EA-3C3CA22C9195}" type="datetimeFigureOut">
              <a:rPr lang="zh-TW" altLang="en-US" smtClean="0"/>
              <a:t>2023/7/24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56D8035-57EA-46FB-B3B2-52BF16A89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6547629-79AF-44CD-A68E-B340042413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2CFB7-01E0-400B-B85E-5AF33EF0F05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1473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0202D745-0DC4-425D-ACF6-A56D5D7C96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588F90C3-16E6-437F-8612-82040839CE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51A73E3-F71A-4366-BBDB-3E81FA407E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A006B-8A7B-43A7-A0EA-3C3CA22C9195}" type="datetimeFigureOut">
              <a:rPr lang="zh-TW" altLang="en-US" smtClean="0"/>
              <a:t>2023/7/24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F7DC252-6217-408B-A8ED-DBAF50EAC5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2CE5281-10A6-4FD7-8F2E-B2B2B5997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2CFB7-01E0-400B-B85E-5AF33EF0F05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42280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F700EE3-734F-4487-8796-E6B74AF41B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4674414-35A8-47A9-A517-7183840780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BE8BBC5-AC3B-40B0-9A4B-342AF9910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A006B-8A7B-43A7-A0EA-3C3CA22C9195}" type="datetimeFigureOut">
              <a:rPr lang="zh-TW" altLang="en-US" smtClean="0"/>
              <a:t>2023/7/24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A888176-E3B9-4BE6-BF2D-FEC0819B8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B662DD4-FEDB-422E-BAEA-80A55FA93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2CFB7-01E0-400B-B85E-5AF33EF0F05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06957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9BC3AAD-1A9B-4CC4-8AA4-9C0CF4AC87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CC56507D-2196-48CA-A0DE-556AB5CC0B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88BB96B-ED4F-4307-BBBB-9AB56A5AC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A006B-8A7B-43A7-A0EA-3C3CA22C9195}" type="datetimeFigureOut">
              <a:rPr lang="zh-TW" altLang="en-US" smtClean="0"/>
              <a:t>2023/7/24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85F58B1-6BE9-45F5-834E-7FC342BED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D34CFA6-FADF-4F27-BBBE-BFA82C46E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2CFB7-01E0-400B-B85E-5AF33EF0F05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19858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F1BF990-C9D3-4C04-972A-870E40BBCC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81E3CF1-9134-4F44-A5EA-D642DB25D3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6B8C4905-1544-4B28-A25D-DFBFF1B265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9AD4A3D0-84F0-42B4-89F4-A0118336AE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A006B-8A7B-43A7-A0EA-3C3CA22C9195}" type="datetimeFigureOut">
              <a:rPr lang="zh-TW" altLang="en-US" smtClean="0"/>
              <a:t>2023/7/24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147F675F-E079-4B50-9C58-341992EFF8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9A542077-69AF-4CE6-9418-C2AE6A260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2CFB7-01E0-400B-B85E-5AF33EF0F05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89129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144773D-87EB-4D6D-9C53-5B20C886C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5581C55E-0F66-453C-9426-DC1B4C0A4E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ED163FB5-4A54-46CE-A30E-1D85F96D53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99FEF226-1605-493C-99C2-DF13153AB6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D2A75FC5-7D92-4277-B389-3171D55D58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878D2F60-D4C7-47A3-A889-8CF336369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A006B-8A7B-43A7-A0EA-3C3CA22C9195}" type="datetimeFigureOut">
              <a:rPr lang="zh-TW" altLang="en-US" smtClean="0"/>
              <a:t>2023/7/24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9E5FAF8A-9C6D-4EFB-9FE0-0D06F4A075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0FC9BBDE-6FC3-4985-84A6-F33C3E082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2CFB7-01E0-400B-B85E-5AF33EF0F05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69329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50ADD2A-D56D-4273-9271-5448116759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5AAC14BF-D190-4407-8878-EF8C7EB42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A006B-8A7B-43A7-A0EA-3C3CA22C9195}" type="datetimeFigureOut">
              <a:rPr lang="zh-TW" altLang="en-US" smtClean="0"/>
              <a:t>2023/7/24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948AB626-553F-4A2A-BAB4-338555CF5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890B17D7-4609-4B95-A71C-462F6305F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2CFB7-01E0-400B-B85E-5AF33EF0F05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3037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7C2D95AA-847F-48C5-9C8E-5771F4582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A006B-8A7B-43A7-A0EA-3C3CA22C9195}" type="datetimeFigureOut">
              <a:rPr lang="zh-TW" altLang="en-US" smtClean="0"/>
              <a:t>2023/7/24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C082C9B1-3A06-4D61-B08E-A1BF5B816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630844FD-1FB0-480B-A2C4-750DE7421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2CFB7-01E0-400B-B85E-5AF33EF0F05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47728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5987BC6-252C-4DCB-8960-B169F6BCCF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3D9A47B-A8DA-4258-A773-3D605E9B63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EA62E46A-03D7-44FC-AD24-9E23311086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47C06F8E-E5A3-4297-B661-3673884C7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A006B-8A7B-43A7-A0EA-3C3CA22C9195}" type="datetimeFigureOut">
              <a:rPr lang="zh-TW" altLang="en-US" smtClean="0"/>
              <a:t>2023/7/24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DB6A7861-7ABB-4619-A320-7E6BCA0A1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8FAAC39D-B187-4EEC-87DC-9A372D460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2CFB7-01E0-400B-B85E-5AF33EF0F05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6157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2EE024A-4D86-44C3-9BF3-55987E311F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67A8902C-698D-43A0-AD0C-95B2AC2B9B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AEEAC96D-1D71-4A1C-AFD7-BB3A703075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5A9A0CC2-099F-4BAE-B086-D9C979582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A006B-8A7B-43A7-A0EA-3C3CA22C9195}" type="datetimeFigureOut">
              <a:rPr lang="zh-TW" altLang="en-US" smtClean="0"/>
              <a:t>2023/7/24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E18A8ECB-BAD3-4BF6-AEEF-62E05E0BBA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6CABD290-F115-49D3-9677-C4D0D3057A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2CFB7-01E0-400B-B85E-5AF33EF0F05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06964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2B003C83-6815-428E-9140-85DAD54C1F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ABE90B64-5EEF-40CE-B0A9-D0AABBCBC6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34B2DFB-1DFE-4DC8-AD88-7FDE19978A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9A006B-8A7B-43A7-A0EA-3C3CA22C9195}" type="datetimeFigureOut">
              <a:rPr lang="zh-TW" altLang="en-US" smtClean="0"/>
              <a:t>2023/7/24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AD724E8-43EC-4B78-B847-B3264E5AA8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8EEBAF2-D583-45BB-BD7A-3554D64323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2CFB7-01E0-400B-B85E-5AF33EF0F05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52329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8AE85C0-760E-4322-A859-6085AAF0094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TW" sz="5400" dirty="0">
                <a:latin typeface="+mn-lt"/>
              </a:rPr>
              <a:t>I-star Model Regression</a:t>
            </a:r>
            <a:endParaRPr lang="zh-TW" altLang="en-US" sz="5400" dirty="0">
              <a:latin typeface="+mn-lt"/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578E867-10CE-4CD2-AA3D-F55A2E9CB68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en-US" sz="2000" dirty="0">
                <a:ea typeface="微軟正黑體" panose="020B0604030504040204" pitchFamily="34" charset="-120"/>
              </a:rPr>
              <a:t>邢子謙</a:t>
            </a:r>
            <a:r>
              <a:rPr lang="zh-TW" altLang="en-US" sz="2000" dirty="0"/>
              <a:t> </a:t>
            </a:r>
            <a:r>
              <a:rPr lang="en-US" altLang="zh-TW" sz="2000" dirty="0"/>
              <a:t>07/24</a:t>
            </a:r>
            <a:endParaRPr lang="zh-TW" altLang="en-US" sz="2000" dirty="0"/>
          </a:p>
        </p:txBody>
      </p:sp>
    </p:spTree>
    <p:extLst>
      <p:ext uri="{BB962C8B-B14F-4D97-AF65-F5344CB8AC3E}">
        <p14:creationId xmlns:p14="http://schemas.microsoft.com/office/powerpoint/2010/main" val="7506841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5EAA543-FE23-4BBB-8B15-74E79A34E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>
                <a:latin typeface="+mn-lt"/>
              </a:rPr>
              <a:t>Result 1</a:t>
            </a:r>
            <a:endParaRPr lang="zh-TW" altLang="en-US" dirty="0">
              <a:latin typeface="+mn-lt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5E1544B-7D82-41AA-BFC8-1B194FA2B7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altLang="zh-TW" dirty="0"/>
              <a:t>Case 1 : original data / no hetero. adj. / linear I-star / original sign(Q)</a:t>
            </a:r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08B3E2C9-57D0-4446-8C90-4E49F45F62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473467"/>
              </p:ext>
            </p:extLst>
          </p:nvPr>
        </p:nvGraphicFramePr>
        <p:xfrm>
          <a:off x="596652" y="2939574"/>
          <a:ext cx="10998695" cy="323596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2199739">
                  <a:extLst>
                    <a:ext uri="{9D8B030D-6E8A-4147-A177-3AD203B41FA5}">
                      <a16:colId xmlns:a16="http://schemas.microsoft.com/office/drawing/2014/main" val="1396580663"/>
                    </a:ext>
                  </a:extLst>
                </a:gridCol>
                <a:gridCol w="2199739">
                  <a:extLst>
                    <a:ext uri="{9D8B030D-6E8A-4147-A177-3AD203B41FA5}">
                      <a16:colId xmlns:a16="http://schemas.microsoft.com/office/drawing/2014/main" val="1562917982"/>
                    </a:ext>
                  </a:extLst>
                </a:gridCol>
                <a:gridCol w="2199739">
                  <a:extLst>
                    <a:ext uri="{9D8B030D-6E8A-4147-A177-3AD203B41FA5}">
                      <a16:colId xmlns:a16="http://schemas.microsoft.com/office/drawing/2014/main" val="1602877807"/>
                    </a:ext>
                  </a:extLst>
                </a:gridCol>
                <a:gridCol w="2199739">
                  <a:extLst>
                    <a:ext uri="{9D8B030D-6E8A-4147-A177-3AD203B41FA5}">
                      <a16:colId xmlns:a16="http://schemas.microsoft.com/office/drawing/2014/main" val="228418821"/>
                    </a:ext>
                  </a:extLst>
                </a:gridCol>
                <a:gridCol w="2199739">
                  <a:extLst>
                    <a:ext uri="{9D8B030D-6E8A-4147-A177-3AD203B41FA5}">
                      <a16:colId xmlns:a16="http://schemas.microsoft.com/office/drawing/2014/main" val="7732730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Training set</a:t>
                      </a:r>
                    </a:p>
                    <a:p>
                      <a:pPr algn="ctr"/>
                      <a:r>
                        <a:rPr lang="en-US" altLang="zh-TW" sz="1800" dirty="0"/>
                        <a:t>21.08.04 ~ 22.04.28</a:t>
                      </a:r>
                      <a:endParaRPr lang="zh-TW" altLang="en-US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Testing set</a:t>
                      </a:r>
                    </a:p>
                    <a:p>
                      <a:pPr algn="ctr"/>
                      <a:r>
                        <a:rPr lang="en-US" altLang="zh-TW" sz="1800" dirty="0"/>
                        <a:t>21.05.02 ~ 22.06.30</a:t>
                      </a:r>
                      <a:endParaRPr lang="zh-TW" altLang="en-US" dirty="0">
                        <a:latin typeface="+mn-lt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Training set</a:t>
                      </a:r>
                    </a:p>
                    <a:p>
                      <a:pPr algn="ctr"/>
                      <a:r>
                        <a:rPr lang="en-US" altLang="zh-TW" sz="1800" dirty="0"/>
                        <a:t>22.03.01 ~ 22.05.31</a:t>
                      </a:r>
                      <a:endParaRPr lang="zh-TW" altLang="en-US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Testing set</a:t>
                      </a:r>
                    </a:p>
                    <a:p>
                      <a:pPr algn="ctr"/>
                      <a:r>
                        <a:rPr lang="en-US" altLang="zh-TW" sz="1800" dirty="0"/>
                        <a:t>21.06.01 ~ 22.06.30</a:t>
                      </a:r>
                      <a:endParaRPr lang="zh-TW" altLang="en-US" dirty="0">
                        <a:latin typeface="+mn-lt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62870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Sigma choose</a:t>
                      </a:r>
                      <a:endParaRPr lang="zh-TW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GARCH</a:t>
                      </a:r>
                      <a:r>
                        <a:rPr lang="zh-TW" altLang="en-US" dirty="0"/>
                        <a:t> </a:t>
                      </a:r>
                      <a:r>
                        <a:rPr lang="en-US" altLang="zh-TW" dirty="0"/>
                        <a:t>(r2 = 0.431)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GARCH</a:t>
                      </a:r>
                      <a:endParaRPr lang="zh-TW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HMA</a:t>
                      </a:r>
                      <a:r>
                        <a:rPr lang="zh-TW" altLang="en-US" dirty="0"/>
                        <a:t> </a:t>
                      </a:r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(r2 = -0.608)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HMA</a:t>
                      </a:r>
                      <a:endParaRPr lang="zh-TW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2683621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MAE</a:t>
                      </a:r>
                      <a:endParaRPr lang="zh-TW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1.6461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1.3714</a:t>
                      </a:r>
                      <a:endParaRPr lang="zh-TW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1.7125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1.8220</a:t>
                      </a:r>
                      <a:endParaRPr lang="zh-TW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2682408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MAPE</a:t>
                      </a:r>
                      <a:endParaRPr lang="zh-TW" altLang="en-US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0.3968</a:t>
                      </a:r>
                      <a:endParaRPr lang="zh-TW" alt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rgbClr val="FF0000"/>
                          </a:solidFill>
                        </a:rPr>
                        <a:t>0.3315</a:t>
                      </a:r>
                      <a:endParaRPr lang="zh-TW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0.3759</a:t>
                      </a:r>
                      <a:endParaRPr lang="zh-TW" alt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0.3989</a:t>
                      </a:r>
                      <a:endParaRPr lang="zh-TW" altLang="en-US" b="1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0175766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MSE</a:t>
                      </a:r>
                      <a:endParaRPr lang="zh-TW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3.8187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2.5789</a:t>
                      </a:r>
                      <a:endParaRPr lang="zh-TW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4.1610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4.1149</a:t>
                      </a:r>
                      <a:endParaRPr lang="zh-TW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0981995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RMSE</a:t>
                      </a:r>
                      <a:endParaRPr lang="zh-TW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1.9542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1.6059</a:t>
                      </a:r>
                      <a:endParaRPr lang="zh-TW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2.0399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2.0285</a:t>
                      </a:r>
                      <a:endParaRPr lang="zh-TW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127795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NRMSE</a:t>
                      </a:r>
                      <a:endParaRPr lang="zh-TW" altLang="en-US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0.8262</a:t>
                      </a:r>
                      <a:endParaRPr lang="zh-TW" alt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1.0353</a:t>
                      </a:r>
                      <a:endParaRPr lang="zh-TW" altLang="en-US" b="1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0.8291</a:t>
                      </a:r>
                      <a:endParaRPr lang="zh-TW" alt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1.1601</a:t>
                      </a:r>
                      <a:endParaRPr lang="zh-TW" altLang="en-US" b="1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1384961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R-squared</a:t>
                      </a:r>
                      <a:endParaRPr lang="zh-TW" altLang="en-US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0.778</a:t>
                      </a:r>
                      <a:endParaRPr lang="zh-TW" alt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rgbClr val="FF0000"/>
                          </a:solidFill>
                        </a:rPr>
                        <a:t>-1653.5098</a:t>
                      </a:r>
                      <a:endParaRPr lang="zh-TW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0.800</a:t>
                      </a:r>
                      <a:endParaRPr lang="zh-TW" alt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rgbClr val="FF0000"/>
                          </a:solidFill>
                        </a:rPr>
                        <a:t>-164065.0918</a:t>
                      </a:r>
                      <a:endParaRPr lang="zh-TW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12472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14967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5EAA543-FE23-4BBB-8B15-74E79A34E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>
                <a:latin typeface="+mn-lt"/>
              </a:rPr>
              <a:t>Result 2</a:t>
            </a:r>
            <a:endParaRPr lang="zh-TW" altLang="en-US" dirty="0">
              <a:latin typeface="+mn-lt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5E1544B-7D82-41AA-BFC8-1B194FA2B7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altLang="zh-TW" dirty="0"/>
              <a:t>Case 2 : </a:t>
            </a:r>
            <a:r>
              <a:rPr lang="en-US" altLang="zh-TW" dirty="0">
                <a:solidFill>
                  <a:srgbClr val="FF0000"/>
                </a:solidFill>
              </a:rPr>
              <a:t>without outlier </a:t>
            </a:r>
            <a:r>
              <a:rPr lang="en-US" altLang="zh-TW" dirty="0"/>
              <a:t>/</a:t>
            </a:r>
            <a:r>
              <a:rPr lang="en-US" altLang="zh-TW" dirty="0">
                <a:solidFill>
                  <a:srgbClr val="FF0000"/>
                </a:solidFill>
              </a:rPr>
              <a:t> </a:t>
            </a:r>
            <a:r>
              <a:rPr lang="en-US" altLang="zh-TW" dirty="0"/>
              <a:t>no hetero. adj. / linear I-star / original sign(Q)</a:t>
            </a:r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08B3E2C9-57D0-4446-8C90-4E49F45F62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82151"/>
              </p:ext>
            </p:extLst>
          </p:nvPr>
        </p:nvGraphicFramePr>
        <p:xfrm>
          <a:off x="596652" y="2939574"/>
          <a:ext cx="10998695" cy="323596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2199739">
                  <a:extLst>
                    <a:ext uri="{9D8B030D-6E8A-4147-A177-3AD203B41FA5}">
                      <a16:colId xmlns:a16="http://schemas.microsoft.com/office/drawing/2014/main" val="1396580663"/>
                    </a:ext>
                  </a:extLst>
                </a:gridCol>
                <a:gridCol w="2199739">
                  <a:extLst>
                    <a:ext uri="{9D8B030D-6E8A-4147-A177-3AD203B41FA5}">
                      <a16:colId xmlns:a16="http://schemas.microsoft.com/office/drawing/2014/main" val="1562917982"/>
                    </a:ext>
                  </a:extLst>
                </a:gridCol>
                <a:gridCol w="2199739">
                  <a:extLst>
                    <a:ext uri="{9D8B030D-6E8A-4147-A177-3AD203B41FA5}">
                      <a16:colId xmlns:a16="http://schemas.microsoft.com/office/drawing/2014/main" val="1602877807"/>
                    </a:ext>
                  </a:extLst>
                </a:gridCol>
                <a:gridCol w="2199739">
                  <a:extLst>
                    <a:ext uri="{9D8B030D-6E8A-4147-A177-3AD203B41FA5}">
                      <a16:colId xmlns:a16="http://schemas.microsoft.com/office/drawing/2014/main" val="228418821"/>
                    </a:ext>
                  </a:extLst>
                </a:gridCol>
                <a:gridCol w="2199739">
                  <a:extLst>
                    <a:ext uri="{9D8B030D-6E8A-4147-A177-3AD203B41FA5}">
                      <a16:colId xmlns:a16="http://schemas.microsoft.com/office/drawing/2014/main" val="7732730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Training set</a:t>
                      </a:r>
                    </a:p>
                    <a:p>
                      <a:pPr algn="ctr"/>
                      <a:r>
                        <a:rPr lang="en-US" altLang="zh-TW" sz="1800" dirty="0"/>
                        <a:t>21.08.04 ~ 22.04.28</a:t>
                      </a:r>
                      <a:endParaRPr lang="zh-TW" altLang="en-US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Testing set</a:t>
                      </a:r>
                    </a:p>
                    <a:p>
                      <a:pPr algn="ctr"/>
                      <a:r>
                        <a:rPr lang="en-US" altLang="zh-TW" sz="1800" dirty="0"/>
                        <a:t>21.05.02 ~ 22.06.30</a:t>
                      </a:r>
                      <a:endParaRPr lang="zh-TW" altLang="en-US" dirty="0">
                        <a:latin typeface="+mn-lt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Training set</a:t>
                      </a:r>
                    </a:p>
                    <a:p>
                      <a:pPr algn="ctr"/>
                      <a:r>
                        <a:rPr lang="en-US" altLang="zh-TW" sz="1800" dirty="0"/>
                        <a:t>22.03.01 ~ 22.05.31</a:t>
                      </a:r>
                      <a:endParaRPr lang="zh-TW" altLang="en-US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Testing set</a:t>
                      </a:r>
                    </a:p>
                    <a:p>
                      <a:pPr algn="ctr"/>
                      <a:r>
                        <a:rPr lang="en-US" altLang="zh-TW" sz="1800" dirty="0"/>
                        <a:t>21.06.01 ~ 22.06.30</a:t>
                      </a:r>
                      <a:endParaRPr lang="zh-TW" altLang="en-US" dirty="0">
                        <a:latin typeface="+mn-lt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62870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Sigma choose</a:t>
                      </a:r>
                      <a:endParaRPr lang="zh-TW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HMA</a:t>
                      </a:r>
                      <a:r>
                        <a:rPr lang="zh-TW" altLang="en-US" dirty="0"/>
                        <a:t> </a:t>
                      </a:r>
                      <a:r>
                        <a:rPr lang="en-US" altLang="zh-TW" dirty="0"/>
                        <a:t>(r2 = 0.326)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HMA</a:t>
                      </a:r>
                      <a:endParaRPr lang="zh-TW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HMA</a:t>
                      </a:r>
                      <a:r>
                        <a:rPr lang="zh-TW" altLang="en-US" dirty="0"/>
                        <a:t> </a:t>
                      </a:r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(r2 = -0.473)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HMA</a:t>
                      </a:r>
                      <a:endParaRPr lang="zh-TW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2683621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MAE</a:t>
                      </a:r>
                      <a:endParaRPr lang="zh-TW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1.9475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1.5929</a:t>
                      </a:r>
                      <a:endParaRPr lang="zh-TW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2.0876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2.1771</a:t>
                      </a:r>
                      <a:endParaRPr lang="zh-TW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2682408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MAPE</a:t>
                      </a:r>
                      <a:endParaRPr lang="zh-TW" altLang="en-US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0.4082</a:t>
                      </a:r>
                      <a:endParaRPr lang="zh-TW" alt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rgbClr val="FF0000"/>
                          </a:solidFill>
                        </a:rPr>
                        <a:t>0.3279</a:t>
                      </a:r>
                      <a:endParaRPr lang="zh-TW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0.3967</a:t>
                      </a:r>
                      <a:endParaRPr lang="zh-TW" alt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0.4078</a:t>
                      </a:r>
                      <a:endParaRPr lang="zh-TW" altLang="en-US" b="1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549182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MSE</a:t>
                      </a:r>
                      <a:endParaRPr lang="zh-TW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5.3615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3.4482</a:t>
                      </a:r>
                      <a:endParaRPr lang="zh-TW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5.9701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5.7933</a:t>
                      </a:r>
                      <a:endParaRPr lang="zh-TW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0981995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RMSE</a:t>
                      </a:r>
                      <a:endParaRPr lang="zh-TW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2.3155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1.8569</a:t>
                      </a:r>
                      <a:endParaRPr lang="zh-TW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2.4434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2.4069</a:t>
                      </a:r>
                      <a:endParaRPr lang="zh-TW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127795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NRMSE</a:t>
                      </a:r>
                      <a:endParaRPr lang="zh-TW" altLang="en-US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0.8210</a:t>
                      </a:r>
                      <a:endParaRPr lang="zh-TW" alt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1.0391</a:t>
                      </a:r>
                      <a:endParaRPr lang="zh-TW" altLang="en-US" b="1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0.8935</a:t>
                      </a:r>
                      <a:endParaRPr lang="zh-TW" alt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1.1726</a:t>
                      </a:r>
                      <a:endParaRPr lang="zh-TW" altLang="en-US" b="1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5485942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R-squared</a:t>
                      </a:r>
                      <a:endParaRPr lang="zh-TW" altLang="en-US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0.772</a:t>
                      </a:r>
                      <a:endParaRPr lang="zh-TW" alt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rgbClr val="FF0000"/>
                          </a:solidFill>
                        </a:rPr>
                        <a:t>-388.8815</a:t>
                      </a:r>
                      <a:endParaRPr lang="zh-TW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0.790</a:t>
                      </a:r>
                      <a:endParaRPr lang="zh-TW" alt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rgbClr val="FF0000"/>
                          </a:solidFill>
                        </a:rPr>
                        <a:t>-14567.4476</a:t>
                      </a:r>
                      <a:endParaRPr lang="zh-TW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12472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79386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5EAA543-FE23-4BBB-8B15-74E79A34E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>
                <a:latin typeface="+mn-lt"/>
              </a:rPr>
              <a:t>Result 3</a:t>
            </a:r>
            <a:endParaRPr lang="zh-TW" altLang="en-US" dirty="0">
              <a:latin typeface="+mn-lt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5E1544B-7D82-41AA-BFC8-1B194FA2B7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altLang="zh-TW" dirty="0"/>
              <a:t>Case 3 : original data / </a:t>
            </a:r>
            <a:r>
              <a:rPr lang="en-US" altLang="zh-TW" dirty="0">
                <a:solidFill>
                  <a:srgbClr val="FF0000"/>
                </a:solidFill>
              </a:rPr>
              <a:t>hetero. adj. </a:t>
            </a:r>
            <a:r>
              <a:rPr lang="en-US" altLang="zh-TW" dirty="0"/>
              <a:t>/ linear I-star / original sign(Q)</a:t>
            </a:r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08B3E2C9-57D0-4446-8C90-4E49F45F62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9910888"/>
              </p:ext>
            </p:extLst>
          </p:nvPr>
        </p:nvGraphicFramePr>
        <p:xfrm>
          <a:off x="596652" y="2939574"/>
          <a:ext cx="10998695" cy="323596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2199739">
                  <a:extLst>
                    <a:ext uri="{9D8B030D-6E8A-4147-A177-3AD203B41FA5}">
                      <a16:colId xmlns:a16="http://schemas.microsoft.com/office/drawing/2014/main" val="1396580663"/>
                    </a:ext>
                  </a:extLst>
                </a:gridCol>
                <a:gridCol w="2199739">
                  <a:extLst>
                    <a:ext uri="{9D8B030D-6E8A-4147-A177-3AD203B41FA5}">
                      <a16:colId xmlns:a16="http://schemas.microsoft.com/office/drawing/2014/main" val="1562917982"/>
                    </a:ext>
                  </a:extLst>
                </a:gridCol>
                <a:gridCol w="2199739">
                  <a:extLst>
                    <a:ext uri="{9D8B030D-6E8A-4147-A177-3AD203B41FA5}">
                      <a16:colId xmlns:a16="http://schemas.microsoft.com/office/drawing/2014/main" val="1602877807"/>
                    </a:ext>
                  </a:extLst>
                </a:gridCol>
                <a:gridCol w="2199739">
                  <a:extLst>
                    <a:ext uri="{9D8B030D-6E8A-4147-A177-3AD203B41FA5}">
                      <a16:colId xmlns:a16="http://schemas.microsoft.com/office/drawing/2014/main" val="228418821"/>
                    </a:ext>
                  </a:extLst>
                </a:gridCol>
                <a:gridCol w="2199739">
                  <a:extLst>
                    <a:ext uri="{9D8B030D-6E8A-4147-A177-3AD203B41FA5}">
                      <a16:colId xmlns:a16="http://schemas.microsoft.com/office/drawing/2014/main" val="7732730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Training set</a:t>
                      </a:r>
                    </a:p>
                    <a:p>
                      <a:pPr algn="ctr"/>
                      <a:r>
                        <a:rPr lang="en-US" altLang="zh-TW" sz="1800" dirty="0"/>
                        <a:t>21.08.04 ~ 22.04.28</a:t>
                      </a:r>
                      <a:endParaRPr lang="zh-TW" altLang="en-US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Testing set</a:t>
                      </a:r>
                    </a:p>
                    <a:p>
                      <a:pPr algn="ctr"/>
                      <a:r>
                        <a:rPr lang="en-US" altLang="zh-TW" sz="1800" dirty="0"/>
                        <a:t>21.05.02 ~ 22.06.30</a:t>
                      </a:r>
                      <a:endParaRPr lang="zh-TW" altLang="en-US" dirty="0">
                        <a:latin typeface="+mn-lt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Training set</a:t>
                      </a:r>
                    </a:p>
                    <a:p>
                      <a:pPr algn="ctr"/>
                      <a:r>
                        <a:rPr lang="en-US" altLang="zh-TW" sz="1800" dirty="0"/>
                        <a:t>22.03.01 ~ 22.05.31</a:t>
                      </a:r>
                      <a:endParaRPr lang="zh-TW" altLang="en-US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Testing set</a:t>
                      </a:r>
                    </a:p>
                    <a:p>
                      <a:pPr algn="ctr"/>
                      <a:r>
                        <a:rPr lang="en-US" altLang="zh-TW" sz="1800" dirty="0"/>
                        <a:t>21.06.01 ~ 22.06.30</a:t>
                      </a:r>
                      <a:endParaRPr lang="zh-TW" altLang="en-US" dirty="0">
                        <a:latin typeface="+mn-lt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62870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Sigma choose</a:t>
                      </a:r>
                      <a:endParaRPr lang="zh-TW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GARCH</a:t>
                      </a:r>
                      <a:r>
                        <a:rPr lang="zh-TW" altLang="en-US" dirty="0"/>
                        <a:t> </a:t>
                      </a:r>
                      <a:r>
                        <a:rPr lang="en-US" altLang="zh-TW" dirty="0"/>
                        <a:t>(r2 = 0.312)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GARCH</a:t>
                      </a:r>
                      <a:endParaRPr lang="zh-TW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Nothing</a:t>
                      </a:r>
                      <a:r>
                        <a:rPr lang="zh-TW" altLang="en-US" dirty="0"/>
                        <a:t>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(r2 = 0.213)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Nothing</a:t>
                      </a:r>
                      <a:endParaRPr lang="zh-TW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2683621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MAE</a:t>
                      </a:r>
                      <a:endParaRPr lang="zh-TW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3511.2785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3401.4168</a:t>
                      </a:r>
                      <a:endParaRPr lang="zh-TW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3754.1222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4010.6023</a:t>
                      </a:r>
                      <a:endParaRPr lang="zh-TW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2682408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MAPE</a:t>
                      </a:r>
                      <a:endParaRPr lang="zh-TW" altLang="en-US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0.4044</a:t>
                      </a:r>
                      <a:endParaRPr lang="zh-TW" alt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rgbClr val="FF0000"/>
                          </a:solidFill>
                        </a:rPr>
                        <a:t>0.3382</a:t>
                      </a:r>
                      <a:endParaRPr lang="zh-TW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0.3843</a:t>
                      </a:r>
                      <a:endParaRPr lang="zh-TW" alt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0.4253</a:t>
                      </a:r>
                      <a:endParaRPr lang="zh-TW" altLang="en-US" b="1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443577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MSE</a:t>
                      </a:r>
                      <a:endParaRPr lang="zh-TW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17902777.1254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15653193.9889</a:t>
                      </a:r>
                      <a:endParaRPr lang="zh-TW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20742565.6199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19000255.7706</a:t>
                      </a:r>
                      <a:endParaRPr lang="zh-TW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0981995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RMSE</a:t>
                      </a:r>
                      <a:endParaRPr lang="zh-TW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4231.1673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3956.4118</a:t>
                      </a:r>
                      <a:endParaRPr lang="zh-TW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4554.4007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4358.9283</a:t>
                      </a:r>
                      <a:endParaRPr lang="zh-TW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127795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NRMSE</a:t>
                      </a:r>
                      <a:endParaRPr lang="zh-TW" altLang="en-US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0.7312</a:t>
                      </a:r>
                      <a:endParaRPr lang="zh-TW" alt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1.0107</a:t>
                      </a:r>
                      <a:endParaRPr lang="zh-TW" altLang="en-US" b="1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0.7693</a:t>
                      </a:r>
                      <a:endParaRPr lang="zh-TW" alt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1.2217</a:t>
                      </a:r>
                      <a:endParaRPr lang="zh-TW" altLang="en-US" b="1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6556670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R-squared</a:t>
                      </a:r>
                      <a:endParaRPr lang="zh-TW" altLang="en-US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0.778</a:t>
                      </a:r>
                      <a:endParaRPr lang="zh-TW" alt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rgbClr val="FF0000"/>
                          </a:solidFill>
                        </a:rPr>
                        <a:t>-2.6026</a:t>
                      </a:r>
                      <a:endParaRPr lang="zh-TW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0.790</a:t>
                      </a:r>
                      <a:endParaRPr lang="zh-TW" alt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rgbClr val="FF0000"/>
                          </a:solidFill>
                        </a:rPr>
                        <a:t>-5.4004</a:t>
                      </a:r>
                      <a:endParaRPr lang="zh-TW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12472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04436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5EAA543-FE23-4BBB-8B15-74E79A34E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>
                <a:latin typeface="+mn-lt"/>
              </a:rPr>
              <a:t>Result 4</a:t>
            </a:r>
            <a:endParaRPr lang="zh-TW" altLang="en-US" dirty="0">
              <a:latin typeface="+mn-lt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5E1544B-7D82-41AA-BFC8-1B194FA2B7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altLang="zh-TW" dirty="0"/>
              <a:t>Case 4 : </a:t>
            </a:r>
            <a:r>
              <a:rPr lang="en-US" altLang="zh-TW" dirty="0">
                <a:solidFill>
                  <a:srgbClr val="FF0000"/>
                </a:solidFill>
              </a:rPr>
              <a:t>without outlier</a:t>
            </a:r>
            <a:r>
              <a:rPr lang="en-US" altLang="zh-TW" dirty="0"/>
              <a:t> / </a:t>
            </a:r>
            <a:r>
              <a:rPr lang="en-US" altLang="zh-TW" dirty="0">
                <a:solidFill>
                  <a:srgbClr val="FF0000"/>
                </a:solidFill>
              </a:rPr>
              <a:t>hetero. adj. </a:t>
            </a:r>
            <a:r>
              <a:rPr lang="en-US" altLang="zh-TW" dirty="0"/>
              <a:t>/ linear I-star / original sign(Q)</a:t>
            </a:r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08B3E2C9-57D0-4446-8C90-4E49F45F62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5455556"/>
              </p:ext>
            </p:extLst>
          </p:nvPr>
        </p:nvGraphicFramePr>
        <p:xfrm>
          <a:off x="596652" y="2939574"/>
          <a:ext cx="10998695" cy="323596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2199739">
                  <a:extLst>
                    <a:ext uri="{9D8B030D-6E8A-4147-A177-3AD203B41FA5}">
                      <a16:colId xmlns:a16="http://schemas.microsoft.com/office/drawing/2014/main" val="1396580663"/>
                    </a:ext>
                  </a:extLst>
                </a:gridCol>
                <a:gridCol w="2199739">
                  <a:extLst>
                    <a:ext uri="{9D8B030D-6E8A-4147-A177-3AD203B41FA5}">
                      <a16:colId xmlns:a16="http://schemas.microsoft.com/office/drawing/2014/main" val="1562917982"/>
                    </a:ext>
                  </a:extLst>
                </a:gridCol>
                <a:gridCol w="2199739">
                  <a:extLst>
                    <a:ext uri="{9D8B030D-6E8A-4147-A177-3AD203B41FA5}">
                      <a16:colId xmlns:a16="http://schemas.microsoft.com/office/drawing/2014/main" val="1602877807"/>
                    </a:ext>
                  </a:extLst>
                </a:gridCol>
                <a:gridCol w="2199739">
                  <a:extLst>
                    <a:ext uri="{9D8B030D-6E8A-4147-A177-3AD203B41FA5}">
                      <a16:colId xmlns:a16="http://schemas.microsoft.com/office/drawing/2014/main" val="228418821"/>
                    </a:ext>
                  </a:extLst>
                </a:gridCol>
                <a:gridCol w="2199739">
                  <a:extLst>
                    <a:ext uri="{9D8B030D-6E8A-4147-A177-3AD203B41FA5}">
                      <a16:colId xmlns:a16="http://schemas.microsoft.com/office/drawing/2014/main" val="7732730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/>
                        <a:t>Training set</a:t>
                      </a:r>
                    </a:p>
                    <a:p>
                      <a:pPr algn="ctr"/>
                      <a:r>
                        <a:rPr lang="en-US" altLang="zh-TW" sz="1800"/>
                        <a:t>21.08.04 ~ 22.04.28</a:t>
                      </a:r>
                      <a:endParaRPr lang="zh-TW" altLang="en-US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/>
                        <a:t>Testing set</a:t>
                      </a:r>
                    </a:p>
                    <a:p>
                      <a:pPr algn="ctr"/>
                      <a:r>
                        <a:rPr lang="en-US" altLang="zh-TW" sz="1800"/>
                        <a:t>21.05.02 ~ 22.06.30</a:t>
                      </a:r>
                      <a:endParaRPr lang="zh-TW" altLang="en-US" dirty="0">
                        <a:latin typeface="+mn-lt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/>
                        <a:t>Training set</a:t>
                      </a:r>
                    </a:p>
                    <a:p>
                      <a:pPr algn="ctr"/>
                      <a:r>
                        <a:rPr lang="en-US" altLang="zh-TW" sz="1800"/>
                        <a:t>22.03.01 ~ 22.05.31</a:t>
                      </a:r>
                      <a:endParaRPr lang="zh-TW" altLang="en-US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/>
                        <a:t>Testing set</a:t>
                      </a:r>
                    </a:p>
                    <a:p>
                      <a:pPr algn="ctr"/>
                      <a:r>
                        <a:rPr lang="en-US" altLang="zh-TW" sz="1800"/>
                        <a:t>21.06.01 ~ 22.06.30</a:t>
                      </a:r>
                      <a:endParaRPr lang="zh-TW" altLang="en-US" dirty="0">
                        <a:latin typeface="+mn-lt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62870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/>
                        <a:t>Sigma choose</a:t>
                      </a:r>
                      <a:endParaRPr lang="zh-TW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Nothing</a:t>
                      </a:r>
                      <a:r>
                        <a:rPr lang="zh-TW" altLang="en-US" dirty="0"/>
                        <a:t>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(r2 = 0.287)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Nothing</a:t>
                      </a:r>
                      <a:endParaRPr lang="zh-TW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Nothing</a:t>
                      </a:r>
                      <a:r>
                        <a:rPr lang="zh-TW" altLang="en-US" dirty="0"/>
                        <a:t>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(r2 = 0.256)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/>
                        <a:t>Nothing</a:t>
                      </a:r>
                      <a:endParaRPr lang="zh-TW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2683621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/>
                        <a:t>MAE</a:t>
                      </a:r>
                      <a:endParaRPr lang="zh-TW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3553.4449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3633.3778</a:t>
                      </a:r>
                      <a:endParaRPr lang="zh-TW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3811.2042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4055.502</a:t>
                      </a:r>
                      <a:endParaRPr lang="zh-TW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2682408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/>
                        <a:t>MAPE</a:t>
                      </a:r>
                      <a:endParaRPr lang="zh-TW" altLang="en-US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0.4123</a:t>
                      </a:r>
                      <a:endParaRPr lang="zh-TW" alt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rgbClr val="FF0000"/>
                          </a:solidFill>
                        </a:rPr>
                        <a:t>0.3662</a:t>
                      </a:r>
                      <a:endParaRPr lang="zh-TW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0.3916</a:t>
                      </a:r>
                      <a:endParaRPr lang="zh-TW" alt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0.4248</a:t>
                      </a:r>
                      <a:endParaRPr lang="zh-TW" altLang="en-US" b="1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443577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/>
                        <a:t>MSE</a:t>
                      </a:r>
                      <a:endParaRPr lang="zh-TW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18151870.1385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18022061.6840</a:t>
                      </a:r>
                      <a:endParaRPr lang="zh-TW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21071157.5759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19440629.4168</a:t>
                      </a:r>
                      <a:endParaRPr lang="zh-TW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0981995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/>
                        <a:t>RMSE</a:t>
                      </a:r>
                      <a:endParaRPr lang="zh-TW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4260.5012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4245.2399</a:t>
                      </a:r>
                      <a:endParaRPr lang="zh-TW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4590.3331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4409.1529</a:t>
                      </a:r>
                      <a:endParaRPr lang="zh-TW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127795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/>
                        <a:t>NRMSE</a:t>
                      </a:r>
                      <a:endParaRPr lang="zh-TW" altLang="en-US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0.7471</a:t>
                      </a:r>
                      <a:endParaRPr lang="zh-TW" alt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0.9782</a:t>
                      </a:r>
                      <a:endParaRPr lang="zh-TW" altLang="en-US" b="1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0.7959</a:t>
                      </a:r>
                      <a:endParaRPr lang="zh-TW" alt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1.2209</a:t>
                      </a:r>
                      <a:endParaRPr lang="zh-TW" altLang="en-US" b="1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6556670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/>
                        <a:t>R-squared</a:t>
                      </a:r>
                      <a:endParaRPr lang="zh-TW" altLang="en-US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0.766</a:t>
                      </a:r>
                      <a:endParaRPr lang="zh-TW" alt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rgbClr val="FF0000"/>
                          </a:solidFill>
                        </a:rPr>
                        <a:t>-2.6069</a:t>
                      </a:r>
                      <a:endParaRPr lang="zh-TW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0.772</a:t>
                      </a:r>
                      <a:endParaRPr lang="zh-TW" alt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rgbClr val="FF0000"/>
                          </a:solidFill>
                        </a:rPr>
                        <a:t>-5.3396</a:t>
                      </a:r>
                      <a:endParaRPr lang="zh-TW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12472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69922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5EAA543-FE23-4BBB-8B15-74E79A34E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>
                <a:latin typeface="+mn-lt"/>
              </a:rPr>
              <a:t>Result 5</a:t>
            </a:r>
            <a:endParaRPr lang="zh-TW" altLang="en-US" dirty="0">
              <a:latin typeface="+mn-lt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5E1544B-7D82-41AA-BFC8-1B194FA2B7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altLang="zh-TW" dirty="0"/>
              <a:t>Case 5 : original data / no hetero. adj. / </a:t>
            </a:r>
            <a:r>
              <a:rPr lang="en-US" altLang="zh-TW" dirty="0">
                <a:solidFill>
                  <a:srgbClr val="FF0000"/>
                </a:solidFill>
              </a:rPr>
              <a:t>expo. I-star </a:t>
            </a:r>
            <a:r>
              <a:rPr lang="en-US" altLang="zh-TW" dirty="0"/>
              <a:t>/ original sign(Q)</a:t>
            </a:r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08B3E2C9-57D0-4446-8C90-4E49F45F62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4589498"/>
              </p:ext>
            </p:extLst>
          </p:nvPr>
        </p:nvGraphicFramePr>
        <p:xfrm>
          <a:off x="596652" y="2939574"/>
          <a:ext cx="10998695" cy="323596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2199739">
                  <a:extLst>
                    <a:ext uri="{9D8B030D-6E8A-4147-A177-3AD203B41FA5}">
                      <a16:colId xmlns:a16="http://schemas.microsoft.com/office/drawing/2014/main" val="1396580663"/>
                    </a:ext>
                  </a:extLst>
                </a:gridCol>
                <a:gridCol w="2199739">
                  <a:extLst>
                    <a:ext uri="{9D8B030D-6E8A-4147-A177-3AD203B41FA5}">
                      <a16:colId xmlns:a16="http://schemas.microsoft.com/office/drawing/2014/main" val="1562917982"/>
                    </a:ext>
                  </a:extLst>
                </a:gridCol>
                <a:gridCol w="2199739">
                  <a:extLst>
                    <a:ext uri="{9D8B030D-6E8A-4147-A177-3AD203B41FA5}">
                      <a16:colId xmlns:a16="http://schemas.microsoft.com/office/drawing/2014/main" val="1602877807"/>
                    </a:ext>
                  </a:extLst>
                </a:gridCol>
                <a:gridCol w="2199739">
                  <a:extLst>
                    <a:ext uri="{9D8B030D-6E8A-4147-A177-3AD203B41FA5}">
                      <a16:colId xmlns:a16="http://schemas.microsoft.com/office/drawing/2014/main" val="228418821"/>
                    </a:ext>
                  </a:extLst>
                </a:gridCol>
                <a:gridCol w="2199739">
                  <a:extLst>
                    <a:ext uri="{9D8B030D-6E8A-4147-A177-3AD203B41FA5}">
                      <a16:colId xmlns:a16="http://schemas.microsoft.com/office/drawing/2014/main" val="7732730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/>
                        <a:t>Training set</a:t>
                      </a:r>
                    </a:p>
                    <a:p>
                      <a:pPr algn="ctr"/>
                      <a:r>
                        <a:rPr lang="en-US" altLang="zh-TW" sz="1800"/>
                        <a:t>21.08.04 ~ 22.04.28</a:t>
                      </a:r>
                      <a:endParaRPr lang="zh-TW" altLang="en-US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/>
                        <a:t>Testing set</a:t>
                      </a:r>
                    </a:p>
                    <a:p>
                      <a:pPr algn="ctr"/>
                      <a:r>
                        <a:rPr lang="en-US" altLang="zh-TW" sz="1800"/>
                        <a:t>21.05.02 ~ 22.06.30</a:t>
                      </a:r>
                      <a:endParaRPr lang="zh-TW" altLang="en-US" dirty="0">
                        <a:latin typeface="+mn-lt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/>
                        <a:t>Training set</a:t>
                      </a:r>
                    </a:p>
                    <a:p>
                      <a:pPr algn="ctr"/>
                      <a:r>
                        <a:rPr lang="en-US" altLang="zh-TW" sz="1800"/>
                        <a:t>22.03.01 ~ 22.05.31</a:t>
                      </a:r>
                      <a:endParaRPr lang="zh-TW" altLang="en-US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/>
                        <a:t>Testing set</a:t>
                      </a:r>
                    </a:p>
                    <a:p>
                      <a:pPr algn="ctr"/>
                      <a:r>
                        <a:rPr lang="en-US" altLang="zh-TW" sz="1800"/>
                        <a:t>21.06.01 ~ 22.06.30</a:t>
                      </a:r>
                      <a:endParaRPr lang="zh-TW" altLang="en-US" dirty="0">
                        <a:latin typeface="+mn-lt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62870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/>
                        <a:t>Sigma choose</a:t>
                      </a:r>
                      <a:endParaRPr lang="zh-TW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GARCH</a:t>
                      </a:r>
                      <a:r>
                        <a:rPr lang="zh-TW" altLang="en-US" dirty="0"/>
                        <a:t>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(r2 = 0.436)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GARCH</a:t>
                      </a:r>
                      <a:endParaRPr lang="zh-TW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HMA</a:t>
                      </a:r>
                      <a:r>
                        <a:rPr lang="zh-TW" altLang="en-US" dirty="0"/>
                        <a:t>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(r2 = 0.350)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HMA</a:t>
                      </a:r>
                      <a:endParaRPr lang="zh-TW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2683621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/>
                        <a:t>MAE</a:t>
                      </a:r>
                      <a:endParaRPr lang="zh-TW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1.3523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1.1877</a:t>
                      </a:r>
                      <a:endParaRPr lang="zh-TW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1.4438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1.5809</a:t>
                      </a:r>
                      <a:endParaRPr lang="zh-TW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2682408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/>
                        <a:t>MAPE</a:t>
                      </a:r>
                      <a:endParaRPr lang="zh-TW" altLang="en-US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0.3270</a:t>
                      </a:r>
                      <a:endParaRPr lang="zh-TW" alt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rgbClr val="FF0000"/>
                          </a:solidFill>
                        </a:rPr>
                        <a:t>0.2863</a:t>
                      </a:r>
                      <a:endParaRPr lang="zh-TW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0.3197</a:t>
                      </a:r>
                      <a:endParaRPr lang="zh-TW" alt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0.3458</a:t>
                      </a:r>
                      <a:endParaRPr lang="zh-TW" altLang="en-US" b="1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443577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/>
                        <a:t>MSE</a:t>
                      </a:r>
                      <a:endParaRPr lang="zh-TW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2.7671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2.1795</a:t>
                      </a:r>
                      <a:endParaRPr lang="zh-TW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3.6135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3.3043</a:t>
                      </a:r>
                      <a:endParaRPr lang="zh-TW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0981995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/>
                        <a:t>RMSE</a:t>
                      </a:r>
                      <a:endParaRPr lang="zh-TW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1.6635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1.4763</a:t>
                      </a:r>
                      <a:endParaRPr lang="zh-TW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1.9009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1.8178</a:t>
                      </a:r>
                      <a:endParaRPr lang="zh-TW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127795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/>
                        <a:t>NRMSE</a:t>
                      </a:r>
                      <a:endParaRPr lang="zh-TW" altLang="en-US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0.6462</a:t>
                      </a:r>
                      <a:endParaRPr lang="zh-TW" alt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0.8549</a:t>
                      </a:r>
                      <a:endParaRPr lang="zh-TW" altLang="en-US" b="1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0.6343</a:t>
                      </a:r>
                      <a:endParaRPr lang="zh-TW" alt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1.1029</a:t>
                      </a:r>
                      <a:endParaRPr lang="zh-TW" altLang="en-US" b="1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6556670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/>
                        <a:t>R-squared</a:t>
                      </a:r>
                      <a:endParaRPr lang="zh-TW" altLang="en-US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0.839</a:t>
                      </a:r>
                      <a:endParaRPr lang="zh-TW" alt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rgbClr val="FF0000"/>
                          </a:solidFill>
                        </a:rPr>
                        <a:t>-20473.7922</a:t>
                      </a:r>
                      <a:endParaRPr lang="zh-TW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0.826</a:t>
                      </a:r>
                      <a:endParaRPr lang="zh-TW" alt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rgbClr val="FF0000"/>
                          </a:solidFill>
                        </a:rPr>
                        <a:t>-22250.5395</a:t>
                      </a:r>
                      <a:endParaRPr lang="zh-TW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12472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96006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5EAA543-FE23-4BBB-8B15-74E79A34E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>
                <a:latin typeface="+mn-lt"/>
              </a:rPr>
              <a:t>Result 6</a:t>
            </a:r>
            <a:endParaRPr lang="zh-TW" altLang="en-US" dirty="0">
              <a:latin typeface="+mn-lt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5E1544B-7D82-41AA-BFC8-1B194FA2B7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altLang="zh-TW" dirty="0"/>
              <a:t>Case 6 : </a:t>
            </a:r>
            <a:r>
              <a:rPr lang="en-US" altLang="zh-TW" dirty="0">
                <a:solidFill>
                  <a:srgbClr val="FF0000"/>
                </a:solidFill>
              </a:rPr>
              <a:t>without outlier </a:t>
            </a:r>
            <a:r>
              <a:rPr lang="en-US" altLang="zh-TW" dirty="0"/>
              <a:t>/ no hetero. adj. / </a:t>
            </a:r>
            <a:r>
              <a:rPr lang="en-US" altLang="zh-TW" dirty="0">
                <a:solidFill>
                  <a:srgbClr val="FF0000"/>
                </a:solidFill>
              </a:rPr>
              <a:t>expo. I-star </a:t>
            </a:r>
            <a:r>
              <a:rPr lang="en-US" altLang="zh-TW" dirty="0"/>
              <a:t>/ original sign(Q)</a:t>
            </a:r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08B3E2C9-57D0-4446-8C90-4E49F45F62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7190275"/>
              </p:ext>
            </p:extLst>
          </p:nvPr>
        </p:nvGraphicFramePr>
        <p:xfrm>
          <a:off x="596652" y="2939574"/>
          <a:ext cx="10998695" cy="323596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2199739">
                  <a:extLst>
                    <a:ext uri="{9D8B030D-6E8A-4147-A177-3AD203B41FA5}">
                      <a16:colId xmlns:a16="http://schemas.microsoft.com/office/drawing/2014/main" val="1396580663"/>
                    </a:ext>
                  </a:extLst>
                </a:gridCol>
                <a:gridCol w="2199739">
                  <a:extLst>
                    <a:ext uri="{9D8B030D-6E8A-4147-A177-3AD203B41FA5}">
                      <a16:colId xmlns:a16="http://schemas.microsoft.com/office/drawing/2014/main" val="1562917982"/>
                    </a:ext>
                  </a:extLst>
                </a:gridCol>
                <a:gridCol w="2199739">
                  <a:extLst>
                    <a:ext uri="{9D8B030D-6E8A-4147-A177-3AD203B41FA5}">
                      <a16:colId xmlns:a16="http://schemas.microsoft.com/office/drawing/2014/main" val="1602877807"/>
                    </a:ext>
                  </a:extLst>
                </a:gridCol>
                <a:gridCol w="2199739">
                  <a:extLst>
                    <a:ext uri="{9D8B030D-6E8A-4147-A177-3AD203B41FA5}">
                      <a16:colId xmlns:a16="http://schemas.microsoft.com/office/drawing/2014/main" val="228418821"/>
                    </a:ext>
                  </a:extLst>
                </a:gridCol>
                <a:gridCol w="2199739">
                  <a:extLst>
                    <a:ext uri="{9D8B030D-6E8A-4147-A177-3AD203B41FA5}">
                      <a16:colId xmlns:a16="http://schemas.microsoft.com/office/drawing/2014/main" val="7732730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/>
                        <a:t>Training set</a:t>
                      </a:r>
                    </a:p>
                    <a:p>
                      <a:pPr algn="ctr"/>
                      <a:r>
                        <a:rPr lang="en-US" altLang="zh-TW" sz="1800"/>
                        <a:t>21.08.04 ~ 22.04.28</a:t>
                      </a:r>
                      <a:endParaRPr lang="zh-TW" altLang="en-US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/>
                        <a:t>Testing set</a:t>
                      </a:r>
                    </a:p>
                    <a:p>
                      <a:pPr algn="ctr"/>
                      <a:r>
                        <a:rPr lang="en-US" altLang="zh-TW" sz="1800"/>
                        <a:t>21.05.02 ~ 22.06.30</a:t>
                      </a:r>
                      <a:endParaRPr lang="zh-TW" altLang="en-US" dirty="0">
                        <a:latin typeface="+mn-lt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/>
                        <a:t>Training set</a:t>
                      </a:r>
                    </a:p>
                    <a:p>
                      <a:pPr algn="ctr"/>
                      <a:r>
                        <a:rPr lang="en-US" altLang="zh-TW" sz="1800"/>
                        <a:t>22.03.01 ~ 22.05.31</a:t>
                      </a:r>
                      <a:endParaRPr lang="zh-TW" altLang="en-US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/>
                        <a:t>Testing set</a:t>
                      </a:r>
                    </a:p>
                    <a:p>
                      <a:pPr algn="ctr"/>
                      <a:r>
                        <a:rPr lang="en-US" altLang="zh-TW" sz="1800"/>
                        <a:t>21.06.01 ~ 22.06.30</a:t>
                      </a:r>
                      <a:endParaRPr lang="zh-TW" altLang="en-US" dirty="0">
                        <a:latin typeface="+mn-lt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62870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/>
                        <a:t>Sigma choose</a:t>
                      </a:r>
                      <a:endParaRPr lang="zh-TW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HMA</a:t>
                      </a:r>
                      <a:r>
                        <a:rPr lang="zh-TW" altLang="en-US" dirty="0"/>
                        <a:t>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(r2 = 0.392)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HMA</a:t>
                      </a:r>
                      <a:endParaRPr lang="zh-TW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HMA</a:t>
                      </a:r>
                      <a:r>
                        <a:rPr lang="zh-TW" altLang="en-US" dirty="0"/>
                        <a:t>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(r2 = 0.325)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HMA</a:t>
                      </a:r>
                      <a:endParaRPr lang="zh-TW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2683621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/>
                        <a:t>MAE</a:t>
                      </a:r>
                      <a:endParaRPr lang="zh-TW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1.5974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1.3882</a:t>
                      </a:r>
                      <a:endParaRPr lang="zh-TW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1.7798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1.8980</a:t>
                      </a:r>
                      <a:endParaRPr lang="zh-TW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2682408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/>
                        <a:t>MAPE</a:t>
                      </a:r>
                      <a:endParaRPr lang="zh-TW" altLang="en-US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0.3339</a:t>
                      </a:r>
                      <a:endParaRPr lang="zh-TW" alt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rgbClr val="FF0000"/>
                          </a:solidFill>
                        </a:rPr>
                        <a:t>0.2868</a:t>
                      </a:r>
                      <a:endParaRPr lang="zh-TW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0.3458</a:t>
                      </a:r>
                      <a:endParaRPr lang="zh-TW" alt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0.3551</a:t>
                      </a:r>
                      <a:endParaRPr lang="zh-TW" altLang="en-US" b="1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443577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/>
                        <a:t>MSE</a:t>
                      </a:r>
                      <a:endParaRPr lang="zh-TW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3.9337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2.9766</a:t>
                      </a:r>
                      <a:endParaRPr lang="zh-TW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5.4987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4.6951</a:t>
                      </a:r>
                      <a:endParaRPr lang="zh-TW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0981995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/>
                        <a:t>RMSE</a:t>
                      </a:r>
                      <a:endParaRPr lang="zh-TW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1.9833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1.7253</a:t>
                      </a:r>
                      <a:endParaRPr lang="zh-TW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2.3449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2.1668</a:t>
                      </a:r>
                      <a:endParaRPr lang="zh-TW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127795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/>
                        <a:t>NRMSE</a:t>
                      </a:r>
                      <a:endParaRPr lang="zh-TW" altLang="en-US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0.6222</a:t>
                      </a:r>
                      <a:endParaRPr lang="zh-TW" alt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0.8613</a:t>
                      </a:r>
                      <a:endParaRPr lang="zh-TW" altLang="en-US" b="1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0.6251</a:t>
                      </a:r>
                      <a:endParaRPr lang="zh-TW" alt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1.1144</a:t>
                      </a:r>
                      <a:endParaRPr lang="zh-TW" altLang="en-US" b="1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6556670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/>
                        <a:t>R-squared</a:t>
                      </a:r>
                      <a:endParaRPr lang="zh-TW" altLang="en-US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0.832</a:t>
                      </a:r>
                      <a:endParaRPr lang="zh-TW" alt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rgbClr val="FF0000"/>
                          </a:solidFill>
                        </a:rPr>
                        <a:t>-6962.8976</a:t>
                      </a:r>
                      <a:endParaRPr lang="zh-TW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0.805</a:t>
                      </a:r>
                      <a:endParaRPr lang="zh-TW" alt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rgbClr val="FF0000"/>
                          </a:solidFill>
                        </a:rPr>
                        <a:t>-2987.7621</a:t>
                      </a:r>
                      <a:endParaRPr lang="zh-TW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12472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22358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5EAA543-FE23-4BBB-8B15-74E79A34E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>
                <a:latin typeface="+mn-lt"/>
              </a:rPr>
              <a:t>Result 7</a:t>
            </a:r>
            <a:endParaRPr lang="zh-TW" altLang="en-US" dirty="0">
              <a:latin typeface="+mn-lt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5E1544B-7D82-41AA-BFC8-1B194FA2B7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altLang="zh-TW" dirty="0"/>
              <a:t>Case 7 : original data / </a:t>
            </a:r>
            <a:r>
              <a:rPr lang="en-US" altLang="zh-TW" dirty="0">
                <a:solidFill>
                  <a:srgbClr val="FF0000"/>
                </a:solidFill>
              </a:rPr>
              <a:t>hetero. adj. </a:t>
            </a:r>
            <a:r>
              <a:rPr lang="en-US" altLang="zh-TW" dirty="0"/>
              <a:t>/ linear I-star / </a:t>
            </a:r>
            <a:r>
              <a:rPr lang="en-US" altLang="zh-TW" dirty="0">
                <a:solidFill>
                  <a:srgbClr val="FF0000"/>
                </a:solidFill>
              </a:rPr>
              <a:t>absolute sign(Q)</a:t>
            </a:r>
            <a:endParaRPr lang="en-US" altLang="zh-TW" dirty="0"/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08B3E2C9-57D0-4446-8C90-4E49F45F62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8630395"/>
              </p:ext>
            </p:extLst>
          </p:nvPr>
        </p:nvGraphicFramePr>
        <p:xfrm>
          <a:off x="596652" y="2939574"/>
          <a:ext cx="10998695" cy="323596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2199739">
                  <a:extLst>
                    <a:ext uri="{9D8B030D-6E8A-4147-A177-3AD203B41FA5}">
                      <a16:colId xmlns:a16="http://schemas.microsoft.com/office/drawing/2014/main" val="1396580663"/>
                    </a:ext>
                  </a:extLst>
                </a:gridCol>
                <a:gridCol w="2199739">
                  <a:extLst>
                    <a:ext uri="{9D8B030D-6E8A-4147-A177-3AD203B41FA5}">
                      <a16:colId xmlns:a16="http://schemas.microsoft.com/office/drawing/2014/main" val="1562917982"/>
                    </a:ext>
                  </a:extLst>
                </a:gridCol>
                <a:gridCol w="2199739">
                  <a:extLst>
                    <a:ext uri="{9D8B030D-6E8A-4147-A177-3AD203B41FA5}">
                      <a16:colId xmlns:a16="http://schemas.microsoft.com/office/drawing/2014/main" val="1602877807"/>
                    </a:ext>
                  </a:extLst>
                </a:gridCol>
                <a:gridCol w="2199739">
                  <a:extLst>
                    <a:ext uri="{9D8B030D-6E8A-4147-A177-3AD203B41FA5}">
                      <a16:colId xmlns:a16="http://schemas.microsoft.com/office/drawing/2014/main" val="228418821"/>
                    </a:ext>
                  </a:extLst>
                </a:gridCol>
                <a:gridCol w="2199739">
                  <a:extLst>
                    <a:ext uri="{9D8B030D-6E8A-4147-A177-3AD203B41FA5}">
                      <a16:colId xmlns:a16="http://schemas.microsoft.com/office/drawing/2014/main" val="7732730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/>
                        <a:t>Training set</a:t>
                      </a:r>
                    </a:p>
                    <a:p>
                      <a:pPr algn="ctr"/>
                      <a:r>
                        <a:rPr lang="en-US" altLang="zh-TW" sz="1800"/>
                        <a:t>21.08.04 ~ 22.04.28</a:t>
                      </a:r>
                      <a:endParaRPr lang="zh-TW" altLang="en-US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/>
                        <a:t>Testing set</a:t>
                      </a:r>
                    </a:p>
                    <a:p>
                      <a:pPr algn="ctr"/>
                      <a:r>
                        <a:rPr lang="en-US" altLang="zh-TW" sz="1800"/>
                        <a:t>21.05.02 ~ 22.06.30</a:t>
                      </a:r>
                      <a:endParaRPr lang="zh-TW" altLang="en-US" dirty="0">
                        <a:latin typeface="+mn-lt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Training set</a:t>
                      </a:r>
                    </a:p>
                    <a:p>
                      <a:pPr algn="ctr"/>
                      <a:r>
                        <a:rPr lang="en-US" altLang="zh-TW" sz="1800" dirty="0"/>
                        <a:t>22.03.01 ~ 22.05.31</a:t>
                      </a:r>
                      <a:endParaRPr lang="zh-TW" altLang="en-US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/>
                        <a:t>Testing set</a:t>
                      </a:r>
                    </a:p>
                    <a:p>
                      <a:pPr algn="ctr"/>
                      <a:r>
                        <a:rPr lang="en-US" altLang="zh-TW" sz="1800"/>
                        <a:t>21.06.01 ~ 22.06.30</a:t>
                      </a:r>
                      <a:endParaRPr lang="zh-TW" altLang="en-US" dirty="0">
                        <a:latin typeface="+mn-lt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62870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/>
                        <a:t>Sigma choose</a:t>
                      </a:r>
                      <a:endParaRPr lang="zh-TW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GARCH</a:t>
                      </a:r>
                      <a:r>
                        <a:rPr lang="zh-TW" altLang="en-US" dirty="0"/>
                        <a:t>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(r2 = 0.416)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GARCH</a:t>
                      </a:r>
                      <a:endParaRPr lang="zh-TW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HMA</a:t>
                      </a:r>
                      <a:r>
                        <a:rPr lang="zh-TW" altLang="en-US" dirty="0"/>
                        <a:t> </a:t>
                      </a:r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(r2 = -2.507)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HMA</a:t>
                      </a:r>
                      <a:endParaRPr lang="zh-TW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2683621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/>
                        <a:t>MAE</a:t>
                      </a:r>
                      <a:endParaRPr lang="zh-TW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2365.4940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2309.4001</a:t>
                      </a:r>
                      <a:endParaRPr lang="zh-TW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3740.9588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3990.8583</a:t>
                      </a:r>
                      <a:endParaRPr lang="zh-TW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2682408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/>
                        <a:t>MAPE</a:t>
                      </a:r>
                      <a:endParaRPr lang="zh-TW" altLang="en-US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0.4044</a:t>
                      </a:r>
                      <a:endParaRPr lang="zh-TW" alt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rgbClr val="FF0000"/>
                          </a:solidFill>
                        </a:rPr>
                        <a:t>0.3421</a:t>
                      </a:r>
                      <a:endParaRPr lang="zh-TW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0.3847</a:t>
                      </a:r>
                      <a:endParaRPr lang="zh-TW" alt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0.4251</a:t>
                      </a:r>
                      <a:endParaRPr lang="zh-TW" altLang="en-US" b="1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443577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/>
                        <a:t>MSE</a:t>
                      </a:r>
                      <a:endParaRPr lang="zh-TW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8141785.5548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7232817.3405</a:t>
                      </a:r>
                      <a:endParaRPr lang="zh-TW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20500660.4096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18828642.1601</a:t>
                      </a:r>
                      <a:endParaRPr lang="zh-TW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0981995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/>
                        <a:t>RMSE</a:t>
                      </a:r>
                      <a:endParaRPr lang="zh-TW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2853.3814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2689.3898</a:t>
                      </a:r>
                      <a:endParaRPr lang="zh-TW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4527.7655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4339.1983</a:t>
                      </a:r>
                      <a:endParaRPr lang="zh-TW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127795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/>
                        <a:t>NRMSE</a:t>
                      </a:r>
                      <a:endParaRPr lang="zh-TW" altLang="en-US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0.7277</a:t>
                      </a:r>
                      <a:endParaRPr lang="zh-TW" alt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1.0138</a:t>
                      </a:r>
                      <a:endParaRPr lang="zh-TW" altLang="en-US" b="1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0.7740</a:t>
                      </a:r>
                      <a:endParaRPr lang="zh-TW" alt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1.2206</a:t>
                      </a:r>
                      <a:endParaRPr lang="zh-TW" altLang="en-US" b="1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6556670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/>
                        <a:t>R-squared</a:t>
                      </a:r>
                      <a:endParaRPr lang="zh-TW" altLang="en-US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0.778</a:t>
                      </a:r>
                      <a:endParaRPr lang="zh-TW" alt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rgbClr val="FF0000"/>
                          </a:solidFill>
                        </a:rPr>
                        <a:t>-2.6734</a:t>
                      </a:r>
                      <a:endParaRPr lang="zh-TW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0.779</a:t>
                      </a:r>
                      <a:endParaRPr lang="zh-TW" alt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rgbClr val="FF0000"/>
                          </a:solidFill>
                        </a:rPr>
                        <a:t>-5.3809</a:t>
                      </a:r>
                      <a:endParaRPr lang="zh-TW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12472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35638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5EAA543-FE23-4BBB-8B15-74E79A34E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>
                <a:latin typeface="+mn-lt"/>
              </a:rPr>
              <a:t>Result 8</a:t>
            </a:r>
            <a:endParaRPr lang="zh-TW" altLang="en-US" dirty="0">
              <a:latin typeface="+mn-lt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5E1544B-7D82-41AA-BFC8-1B194FA2B7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altLang="zh-TW" dirty="0"/>
              <a:t>Case 8 : </a:t>
            </a:r>
            <a:r>
              <a:rPr lang="en-US" altLang="zh-TW" dirty="0">
                <a:solidFill>
                  <a:srgbClr val="FF0000"/>
                </a:solidFill>
              </a:rPr>
              <a:t>without outlier</a:t>
            </a:r>
            <a:r>
              <a:rPr lang="en-US" altLang="zh-TW" dirty="0"/>
              <a:t> / </a:t>
            </a:r>
            <a:r>
              <a:rPr lang="en-US" altLang="zh-TW" dirty="0">
                <a:solidFill>
                  <a:srgbClr val="FF0000"/>
                </a:solidFill>
              </a:rPr>
              <a:t>hetero. adj. </a:t>
            </a:r>
            <a:r>
              <a:rPr lang="en-US" altLang="zh-TW" dirty="0"/>
              <a:t>/ linear I-star / </a:t>
            </a:r>
            <a:r>
              <a:rPr lang="en-US" altLang="zh-TW" dirty="0">
                <a:solidFill>
                  <a:srgbClr val="FF0000"/>
                </a:solidFill>
              </a:rPr>
              <a:t>absolute sign(Q)</a:t>
            </a:r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08B3E2C9-57D0-4446-8C90-4E49F45F62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646666"/>
              </p:ext>
            </p:extLst>
          </p:nvPr>
        </p:nvGraphicFramePr>
        <p:xfrm>
          <a:off x="596652" y="2939574"/>
          <a:ext cx="10998695" cy="323596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2199739">
                  <a:extLst>
                    <a:ext uri="{9D8B030D-6E8A-4147-A177-3AD203B41FA5}">
                      <a16:colId xmlns:a16="http://schemas.microsoft.com/office/drawing/2014/main" val="1396580663"/>
                    </a:ext>
                  </a:extLst>
                </a:gridCol>
                <a:gridCol w="2199739">
                  <a:extLst>
                    <a:ext uri="{9D8B030D-6E8A-4147-A177-3AD203B41FA5}">
                      <a16:colId xmlns:a16="http://schemas.microsoft.com/office/drawing/2014/main" val="1562917982"/>
                    </a:ext>
                  </a:extLst>
                </a:gridCol>
                <a:gridCol w="2199739">
                  <a:extLst>
                    <a:ext uri="{9D8B030D-6E8A-4147-A177-3AD203B41FA5}">
                      <a16:colId xmlns:a16="http://schemas.microsoft.com/office/drawing/2014/main" val="1602877807"/>
                    </a:ext>
                  </a:extLst>
                </a:gridCol>
                <a:gridCol w="2199739">
                  <a:extLst>
                    <a:ext uri="{9D8B030D-6E8A-4147-A177-3AD203B41FA5}">
                      <a16:colId xmlns:a16="http://schemas.microsoft.com/office/drawing/2014/main" val="228418821"/>
                    </a:ext>
                  </a:extLst>
                </a:gridCol>
                <a:gridCol w="2199739">
                  <a:extLst>
                    <a:ext uri="{9D8B030D-6E8A-4147-A177-3AD203B41FA5}">
                      <a16:colId xmlns:a16="http://schemas.microsoft.com/office/drawing/2014/main" val="7732730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/>
                        <a:t>Training set</a:t>
                      </a:r>
                    </a:p>
                    <a:p>
                      <a:pPr algn="ctr"/>
                      <a:r>
                        <a:rPr lang="en-US" altLang="zh-TW" sz="1800"/>
                        <a:t>21.08.04 ~ 22.04.28</a:t>
                      </a:r>
                      <a:endParaRPr lang="zh-TW" altLang="en-US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/>
                        <a:t>Testing set</a:t>
                      </a:r>
                    </a:p>
                    <a:p>
                      <a:pPr algn="ctr"/>
                      <a:r>
                        <a:rPr lang="en-US" altLang="zh-TW" sz="1800"/>
                        <a:t>21.05.02 ~ 22.06.30</a:t>
                      </a:r>
                      <a:endParaRPr lang="zh-TW" altLang="en-US" dirty="0">
                        <a:latin typeface="+mn-lt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Training set</a:t>
                      </a:r>
                    </a:p>
                    <a:p>
                      <a:pPr algn="ctr"/>
                      <a:r>
                        <a:rPr lang="en-US" altLang="zh-TW" sz="1800" dirty="0"/>
                        <a:t>22.03.01 ~ 22.05.31</a:t>
                      </a:r>
                      <a:endParaRPr lang="zh-TW" altLang="en-US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/>
                        <a:t>Testing set</a:t>
                      </a:r>
                    </a:p>
                    <a:p>
                      <a:pPr algn="ctr"/>
                      <a:r>
                        <a:rPr lang="en-US" altLang="zh-TW" sz="1800"/>
                        <a:t>21.06.01 ~ 22.06.30</a:t>
                      </a:r>
                      <a:endParaRPr lang="zh-TW" altLang="en-US" dirty="0">
                        <a:latin typeface="+mn-lt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62870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/>
                        <a:t>Sigma choose</a:t>
                      </a:r>
                      <a:endParaRPr lang="zh-TW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HMA</a:t>
                      </a:r>
                      <a:r>
                        <a:rPr lang="zh-TW" altLang="en-US" dirty="0"/>
                        <a:t>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(r2 = 0.057)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HMA</a:t>
                      </a:r>
                      <a:endParaRPr lang="zh-TW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HMA</a:t>
                      </a:r>
                      <a:r>
                        <a:rPr lang="zh-TW" altLang="en-US" dirty="0"/>
                        <a:t> </a:t>
                      </a:r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(r2 = -0.302)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HMA</a:t>
                      </a:r>
                      <a:endParaRPr lang="zh-TW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2683621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/>
                        <a:t>MAE</a:t>
                      </a:r>
                      <a:endParaRPr lang="zh-TW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2263.2835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2257.5655</a:t>
                      </a:r>
                      <a:endParaRPr lang="zh-TW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3774.6896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4008.0836</a:t>
                      </a:r>
                      <a:endParaRPr lang="zh-TW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2682408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/>
                        <a:t>MAPE</a:t>
                      </a:r>
                      <a:endParaRPr lang="zh-TW" altLang="en-US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0.4119</a:t>
                      </a:r>
                      <a:endParaRPr lang="zh-TW" alt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rgbClr val="FF0000"/>
                          </a:solidFill>
                        </a:rPr>
                        <a:t>0.3484</a:t>
                      </a:r>
                      <a:endParaRPr lang="zh-TW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0.3959</a:t>
                      </a:r>
                      <a:endParaRPr lang="zh-TW" alt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0.4279</a:t>
                      </a:r>
                      <a:endParaRPr lang="zh-TW" altLang="en-US" b="1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443577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/>
                        <a:t>MSE</a:t>
                      </a:r>
                      <a:endParaRPr lang="zh-TW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7311655.6048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6813943.9295</a:t>
                      </a:r>
                      <a:endParaRPr lang="zh-TW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20351305.1760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18928816.7888</a:t>
                      </a:r>
                      <a:endParaRPr lang="zh-TW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0981995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/>
                        <a:t>RMSE</a:t>
                      </a:r>
                      <a:endParaRPr lang="zh-TW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2704.0073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2610.3532</a:t>
                      </a:r>
                      <a:endParaRPr lang="zh-TW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4511.2421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4350.7260</a:t>
                      </a:r>
                      <a:endParaRPr lang="zh-TW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127795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/>
                        <a:t>NRMSE</a:t>
                      </a:r>
                      <a:endParaRPr lang="zh-TW" altLang="en-US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0.7625</a:t>
                      </a:r>
                      <a:endParaRPr lang="zh-TW" alt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1.0192</a:t>
                      </a:r>
                      <a:endParaRPr lang="zh-TW" altLang="en-US" b="1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0.8093</a:t>
                      </a:r>
                      <a:endParaRPr lang="zh-TW" alt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1.2249</a:t>
                      </a:r>
                      <a:endParaRPr lang="zh-TW" altLang="en-US" b="1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6556670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/>
                        <a:t>R-squared</a:t>
                      </a:r>
                      <a:endParaRPr lang="zh-TW" altLang="en-US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0.767</a:t>
                      </a:r>
                      <a:endParaRPr lang="zh-TW" alt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rgbClr val="FF0000"/>
                          </a:solidFill>
                        </a:rPr>
                        <a:t>-2.3077</a:t>
                      </a:r>
                      <a:endParaRPr lang="zh-TW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0.769</a:t>
                      </a:r>
                      <a:endParaRPr lang="zh-TW" alt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rgbClr val="FF0000"/>
                          </a:solidFill>
                        </a:rPr>
                        <a:t>-5.3714</a:t>
                      </a:r>
                      <a:endParaRPr lang="zh-TW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12472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33633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032C358-C2D2-4100-AC04-D809601FAA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>
                <a:latin typeface="+mn-lt"/>
              </a:rPr>
              <a:t>Conclusion</a:t>
            </a:r>
            <a:r>
              <a:rPr lang="zh-TW" altLang="en-US" dirty="0">
                <a:latin typeface="+mn-lt"/>
              </a:rPr>
              <a:t> </a:t>
            </a:r>
            <a:r>
              <a:rPr lang="en-US" altLang="zh-TW" dirty="0">
                <a:latin typeface="+mn-lt"/>
              </a:rPr>
              <a:t>from data</a:t>
            </a:r>
            <a:endParaRPr lang="zh-TW" altLang="en-US" dirty="0">
              <a:latin typeface="+mn-lt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8E1692E8-1036-421D-B81C-DE438D2D49A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514350" indent="-514350">
                  <a:spcBef>
                    <a:spcPts val="600"/>
                  </a:spcBef>
                  <a:spcAft>
                    <a:spcPts val="600"/>
                  </a:spcAft>
                  <a:buAutoNum type="arabicPeriod"/>
                </a:pPr>
                <a:r>
                  <a:rPr lang="zh-TW" altLang="en-US" dirty="0">
                    <a:ea typeface="微軟正黑體" panose="020B0604030504040204" pitchFamily="34" charset="-120"/>
                  </a:rPr>
                  <a:t>刪除 </a:t>
                </a:r>
                <a:r>
                  <a:rPr lang="en-US" altLang="zh-TW" dirty="0">
                    <a:ea typeface="微軟正黑體" panose="020B0604030504040204" pitchFamily="34" charset="-120"/>
                  </a:rPr>
                  <a:t>outlier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 的資料，</a:t>
                </a:r>
                <a:r>
                  <a:rPr lang="en-US" altLang="zh-TW" dirty="0">
                    <a:ea typeface="微軟正黑體" panose="020B0604030504040204" pitchFamily="34" charset="-120"/>
                  </a:rPr>
                  <a:t>test set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 的 </a:t>
                </a:r>
                <a:r>
                  <a:rPr lang="en-US" altLang="zh-TW" dirty="0">
                    <a:ea typeface="微軟正黑體" panose="020B0604030504040204" pitchFamily="34" charset="-120"/>
                  </a:rPr>
                  <a:t>R-squared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 會比較大</a:t>
                </a:r>
                <a:br>
                  <a:rPr lang="en-US" altLang="zh-TW" dirty="0">
                    <a:ea typeface="微軟正黑體" panose="020B0604030504040204" pitchFamily="34" charset="-120"/>
                  </a:rPr>
                </a:br>
                <a14:m>
                  <m:oMath xmlns:m="http://schemas.openxmlformats.org/officeDocument/2006/math">
                    <m:d>
                      <m:dPr>
                        <m:ctrlPr>
                          <a:rPr lang="en-US" altLang="zh-TW" sz="2400" i="1" dirty="0">
                            <a:latin typeface="Cambria Math" panose="02040503050406030204" pitchFamily="18" charset="0"/>
                            <a:ea typeface="微軟正黑體" panose="020B0604030504040204" pitchFamily="34" charset="-12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altLang="zh-TW" sz="2400" i="1" dirty="0">
                                <a:latin typeface="Cambria Math" panose="02040503050406030204" pitchFamily="18" charset="0"/>
                                <a:ea typeface="微軟正黑體" panose="020B0604030504040204" pitchFamily="34" charset="-12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altLang="zh-TW" sz="2400" i="1" dirty="0">
                                <a:latin typeface="Cambria Math" panose="02040503050406030204" pitchFamily="18" charset="0"/>
                                <a:ea typeface="微軟正黑體" panose="020B0604030504040204" pitchFamily="34" charset="-120"/>
                              </a:rPr>
                              <m:t>R</m:t>
                            </m:r>
                          </m:e>
                          <m:sup>
                            <m:r>
                              <a:rPr lang="en-US" altLang="zh-TW" sz="2400" i="1" dirty="0">
                                <a:latin typeface="Cambria Math" panose="02040503050406030204" pitchFamily="18" charset="0"/>
                                <a:ea typeface="微軟正黑體" panose="020B0604030504040204" pitchFamily="34" charset="-120"/>
                              </a:rPr>
                              <m:t>2</m:t>
                            </m:r>
                          </m:sup>
                        </m:sSup>
                        <m:r>
                          <a:rPr lang="en-US" altLang="zh-TW" sz="2400" i="1" dirty="0">
                            <a:latin typeface="Cambria Math" panose="02040503050406030204" pitchFamily="18" charset="0"/>
                            <a:ea typeface="微軟正黑體" panose="020B0604030504040204" pitchFamily="34" charset="-120"/>
                          </a:rPr>
                          <m:t>=</m:t>
                        </m:r>
                        <m:r>
                          <a:rPr lang="en-US" altLang="zh-TW" sz="2400" i="1" dirty="0">
                            <a:latin typeface="Cambria Math" panose="02040503050406030204" pitchFamily="18" charset="0"/>
                            <a:ea typeface="微軟正黑體" panose="020B0604030504040204" pitchFamily="34" charset="-120"/>
                          </a:rPr>
                          <m:t>1−</m:t>
                        </m:r>
                        <m:f>
                          <m:fPr>
                            <m:ctrlPr>
                              <a:rPr lang="en-US" altLang="zh-TW" sz="2400" i="1" dirty="0">
                                <a:latin typeface="Cambria Math" panose="02040503050406030204" pitchFamily="18" charset="0"/>
                                <a:ea typeface="微軟正黑體" panose="020B0604030504040204" pitchFamily="34" charset="-120"/>
                              </a:rPr>
                            </m:ctrlPr>
                          </m:fPr>
                          <m:num>
                            <m:nary>
                              <m:naryPr>
                                <m:chr m:val="∑"/>
                                <m:supHide m:val="on"/>
                                <m:ctrlPr>
                                  <a:rPr lang="en-US" altLang="zh-TW" sz="2400" i="1" dirty="0">
                                    <a:latin typeface="Cambria Math" panose="02040503050406030204" pitchFamily="18" charset="0"/>
                                    <a:ea typeface="微軟正黑體" panose="020B0604030504040204" pitchFamily="34" charset="-120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brk m:alnAt="7"/>
                                  </m:rPr>
                                  <a:rPr lang="en-US" altLang="zh-TW" sz="2400" i="1" dirty="0">
                                    <a:latin typeface="Cambria Math" panose="02040503050406030204" pitchFamily="18" charset="0"/>
                                    <a:ea typeface="微軟正黑體" panose="020B0604030504040204" pitchFamily="34" charset="-120"/>
                                  </a:rPr>
                                  <m:t>𝑖</m:t>
                                </m:r>
                                <m:r>
                                  <a:rPr lang="en-US" altLang="zh-TW" sz="2400" i="1" dirty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∈</m:t>
                                </m:r>
                                <m:r>
                                  <a:rPr lang="en-US" altLang="zh-TW" sz="2400" i="1" dirty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</m:sub>
                              <m:sup/>
                              <m:e>
                                <m:sSup>
                                  <m:sSupPr>
                                    <m:ctrlPr>
                                      <a:rPr lang="en-US" altLang="zh-TW" sz="2400" i="1" dirty="0">
                                        <a:latin typeface="Cambria Math" panose="02040503050406030204" pitchFamily="18" charset="0"/>
                                        <a:ea typeface="微軟正黑體" panose="020B0604030504040204" pitchFamily="34" charset="-12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US" altLang="zh-TW" sz="2400" i="1" dirty="0">
                                            <a:latin typeface="Cambria Math" panose="02040503050406030204" pitchFamily="18" charset="0"/>
                                            <a:ea typeface="微軟正黑體" panose="020B0604030504040204" pitchFamily="34" charset="-120"/>
                                          </a:rPr>
                                        </m:ctrlPr>
                                      </m:dPr>
                                      <m:e>
                                        <m:sSub>
                                          <m:sSubPr>
                                            <m:ctrlPr>
                                              <a:rPr lang="en-US" altLang="zh-TW" sz="2400" i="1" dirty="0">
                                                <a:latin typeface="Cambria Math" panose="02040503050406030204" pitchFamily="18" charset="0"/>
                                                <a:ea typeface="微軟正黑體" panose="020B0604030504040204" pitchFamily="34" charset="-12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altLang="zh-TW" sz="2400" i="1" dirty="0">
                                                <a:latin typeface="Cambria Math" panose="02040503050406030204" pitchFamily="18" charset="0"/>
                                                <a:ea typeface="微軟正黑體" panose="020B0604030504040204" pitchFamily="34" charset="-120"/>
                                              </a:rPr>
                                              <m:t>𝑦</m:t>
                                            </m:r>
                                          </m:e>
                                          <m:sub>
                                            <m:r>
                                              <a:rPr lang="en-US" altLang="zh-TW" sz="2400" i="1" dirty="0">
                                                <a:latin typeface="Cambria Math" panose="02040503050406030204" pitchFamily="18" charset="0"/>
                                                <a:ea typeface="微軟正黑體" panose="020B0604030504040204" pitchFamily="34" charset="-120"/>
                                              </a:rPr>
                                              <m:t>𝑖</m:t>
                                            </m:r>
                                            <m:r>
                                              <a:rPr lang="en-US" altLang="zh-TW" sz="2400" i="1" dirty="0">
                                                <a:latin typeface="Cambria Math" panose="02040503050406030204" pitchFamily="18" charset="0"/>
                                                <a:ea typeface="微軟正黑體" panose="020B0604030504040204" pitchFamily="34" charset="-120"/>
                                              </a:rPr>
                                              <m:t>,</m:t>
                                            </m:r>
                                            <m:r>
                                              <a:rPr lang="en-US" altLang="zh-TW" sz="2400" i="1" dirty="0">
                                                <a:latin typeface="Cambria Math" panose="02040503050406030204" pitchFamily="18" charset="0"/>
                                                <a:ea typeface="微軟正黑體" panose="020B0604030504040204" pitchFamily="34" charset="-120"/>
                                              </a:rPr>
                                              <m:t>𝑡𝑒𝑠𝑡</m:t>
                                            </m:r>
                                          </m:sub>
                                        </m:sSub>
                                        <m:r>
                                          <a:rPr lang="en-US" altLang="zh-TW" sz="2400" i="1" dirty="0">
                                            <a:latin typeface="Cambria Math" panose="02040503050406030204" pitchFamily="18" charset="0"/>
                                            <a:ea typeface="微軟正黑體" panose="020B0604030504040204" pitchFamily="34" charset="-120"/>
                                          </a:rPr>
                                          <m:t>−</m:t>
                                        </m:r>
                                        <m:sSub>
                                          <m:sSubPr>
                                            <m:ctrlPr>
                                              <a:rPr lang="en-US" altLang="zh-TW" sz="2400" i="1" dirty="0">
                                                <a:latin typeface="Cambria Math" panose="02040503050406030204" pitchFamily="18" charset="0"/>
                                                <a:ea typeface="微軟正黑體" panose="020B0604030504040204" pitchFamily="34" charset="-120"/>
                                              </a:rPr>
                                            </m:ctrlPr>
                                          </m:sSubPr>
                                          <m:e>
                                            <m:acc>
                                              <m:accPr>
                                                <m:chr m:val="̂"/>
                                                <m:ctrlPr>
                                                  <a:rPr lang="en-US" altLang="zh-TW" sz="2400" i="1" dirty="0">
                                                    <a:latin typeface="Cambria Math" panose="02040503050406030204" pitchFamily="18" charset="0"/>
                                                    <a:ea typeface="微軟正黑體" panose="020B0604030504040204" pitchFamily="34" charset="-120"/>
                                                  </a:rPr>
                                                </m:ctrlPr>
                                              </m:accPr>
                                              <m:e>
                                                <m:r>
                                                  <a:rPr lang="en-US" altLang="zh-TW" sz="2400" i="1" dirty="0">
                                                    <a:latin typeface="Cambria Math" panose="02040503050406030204" pitchFamily="18" charset="0"/>
                                                    <a:ea typeface="微軟正黑體" panose="020B0604030504040204" pitchFamily="34" charset="-120"/>
                                                  </a:rPr>
                                                  <m:t>𝑦</m:t>
                                                </m:r>
                                              </m:e>
                                            </m:acc>
                                          </m:e>
                                          <m:sub>
                                            <m:r>
                                              <a:rPr lang="en-US" altLang="zh-TW" sz="2400" i="1" dirty="0">
                                                <a:latin typeface="Cambria Math" panose="02040503050406030204" pitchFamily="18" charset="0"/>
                                                <a:ea typeface="微軟正黑體" panose="020B0604030504040204" pitchFamily="34" charset="-120"/>
                                              </a:rPr>
                                              <m:t>𝑖</m:t>
                                            </m:r>
                                            <m:r>
                                              <a:rPr lang="en-US" altLang="zh-TW" sz="2400" i="1" dirty="0">
                                                <a:latin typeface="Cambria Math" panose="02040503050406030204" pitchFamily="18" charset="0"/>
                                                <a:ea typeface="微軟正黑體" panose="020B0604030504040204" pitchFamily="34" charset="-120"/>
                                              </a:rPr>
                                              <m:t>,</m:t>
                                            </m:r>
                                            <m:r>
                                              <a:rPr lang="en-US" altLang="zh-TW" sz="2400" i="1" dirty="0">
                                                <a:latin typeface="Cambria Math" panose="02040503050406030204" pitchFamily="18" charset="0"/>
                                                <a:ea typeface="微軟正黑體" panose="020B0604030504040204" pitchFamily="34" charset="-120"/>
                                              </a:rPr>
                                              <m:t>𝑡𝑒𝑠𝑡</m:t>
                                            </m:r>
                                          </m:sub>
                                        </m:sSub>
                                      </m:e>
                                    </m:d>
                                  </m:e>
                                  <m:sup>
                                    <m:r>
                                      <a:rPr lang="en-US" altLang="zh-TW" sz="2400" i="1" dirty="0">
                                        <a:latin typeface="Cambria Math" panose="02040503050406030204" pitchFamily="18" charset="0"/>
                                        <a:ea typeface="微軟正黑體" panose="020B0604030504040204" pitchFamily="34" charset="-120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nary>
                          </m:num>
                          <m:den>
                            <m:nary>
                              <m:naryPr>
                                <m:chr m:val="∑"/>
                                <m:supHide m:val="on"/>
                                <m:ctrlPr>
                                  <a:rPr lang="en-US" altLang="zh-TW" sz="2400" i="1" dirty="0">
                                    <a:latin typeface="Cambria Math" panose="02040503050406030204" pitchFamily="18" charset="0"/>
                                    <a:ea typeface="微軟正黑體" panose="020B0604030504040204" pitchFamily="34" charset="-120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brk m:alnAt="7"/>
                                  </m:rPr>
                                  <a:rPr lang="en-US" altLang="zh-TW" sz="2400" i="1" dirty="0">
                                    <a:latin typeface="Cambria Math" panose="02040503050406030204" pitchFamily="18" charset="0"/>
                                    <a:ea typeface="微軟正黑體" panose="020B0604030504040204" pitchFamily="34" charset="-120"/>
                                  </a:rPr>
                                  <m:t>𝑖</m:t>
                                </m:r>
                                <m:r>
                                  <a:rPr lang="en-US" altLang="zh-TW" sz="2400" i="1" dirty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∈</m:t>
                                </m:r>
                                <m:r>
                                  <a:rPr lang="en-US" altLang="zh-TW" sz="2400" i="1" dirty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</m:sub>
                              <m:sup/>
                              <m:e>
                                <m:sSup>
                                  <m:sSupPr>
                                    <m:ctrlPr>
                                      <a:rPr lang="en-US" altLang="zh-TW" sz="2400" i="1" dirty="0">
                                        <a:latin typeface="Cambria Math" panose="02040503050406030204" pitchFamily="18" charset="0"/>
                                        <a:ea typeface="微軟正黑體" panose="020B0604030504040204" pitchFamily="34" charset="-12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US" altLang="zh-TW" sz="2400" i="1" dirty="0">
                                            <a:latin typeface="Cambria Math" panose="02040503050406030204" pitchFamily="18" charset="0"/>
                                            <a:ea typeface="微軟正黑體" panose="020B0604030504040204" pitchFamily="34" charset="-120"/>
                                          </a:rPr>
                                        </m:ctrlPr>
                                      </m:dPr>
                                      <m:e>
                                        <m:sSub>
                                          <m:sSubPr>
                                            <m:ctrlPr>
                                              <a:rPr lang="en-US" altLang="zh-TW" sz="2400" i="1" dirty="0">
                                                <a:latin typeface="Cambria Math" panose="02040503050406030204" pitchFamily="18" charset="0"/>
                                                <a:ea typeface="微軟正黑體" panose="020B0604030504040204" pitchFamily="34" charset="-12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altLang="zh-TW" sz="2400" i="1" dirty="0">
                                                <a:latin typeface="Cambria Math" panose="02040503050406030204" pitchFamily="18" charset="0"/>
                                                <a:ea typeface="微軟正黑體" panose="020B0604030504040204" pitchFamily="34" charset="-120"/>
                                              </a:rPr>
                                              <m:t>𝑦</m:t>
                                            </m:r>
                                          </m:e>
                                          <m:sub>
                                            <m:r>
                                              <a:rPr lang="en-US" altLang="zh-TW" sz="2400" i="1" dirty="0">
                                                <a:latin typeface="Cambria Math" panose="02040503050406030204" pitchFamily="18" charset="0"/>
                                                <a:ea typeface="微軟正黑體" panose="020B0604030504040204" pitchFamily="34" charset="-120"/>
                                              </a:rPr>
                                              <m:t>𝑖</m:t>
                                            </m:r>
                                            <m:r>
                                              <a:rPr lang="en-US" altLang="zh-TW" sz="2400" i="1" dirty="0">
                                                <a:latin typeface="Cambria Math" panose="02040503050406030204" pitchFamily="18" charset="0"/>
                                                <a:ea typeface="微軟正黑體" panose="020B0604030504040204" pitchFamily="34" charset="-120"/>
                                              </a:rPr>
                                              <m:t>,</m:t>
                                            </m:r>
                                            <m:r>
                                              <a:rPr lang="en-US" altLang="zh-TW" sz="2400" i="1" dirty="0">
                                                <a:latin typeface="Cambria Math" panose="02040503050406030204" pitchFamily="18" charset="0"/>
                                                <a:ea typeface="微軟正黑體" panose="020B0604030504040204" pitchFamily="34" charset="-120"/>
                                              </a:rPr>
                                              <m:t>𝑡𝑒𝑠𝑡</m:t>
                                            </m:r>
                                          </m:sub>
                                        </m:sSub>
                                        <m:r>
                                          <a:rPr lang="en-US" altLang="zh-TW" sz="2400" i="1" dirty="0">
                                            <a:latin typeface="Cambria Math" panose="02040503050406030204" pitchFamily="18" charset="0"/>
                                            <a:ea typeface="微軟正黑體" panose="020B0604030504040204" pitchFamily="34" charset="-120"/>
                                          </a:rPr>
                                          <m:t>−</m:t>
                                        </m:r>
                                        <m:sSub>
                                          <m:sSubPr>
                                            <m:ctrlPr>
                                              <a:rPr lang="en-US" altLang="zh-TW" sz="2400" i="1" dirty="0">
                                                <a:latin typeface="Cambria Math" panose="02040503050406030204" pitchFamily="18" charset="0"/>
                                                <a:ea typeface="微軟正黑體" panose="020B0604030504040204" pitchFamily="34" charset="-120"/>
                                              </a:rPr>
                                            </m:ctrlPr>
                                          </m:sSubPr>
                                          <m:e>
                                            <m:acc>
                                              <m:accPr>
                                                <m:chr m:val="̅"/>
                                                <m:ctrlPr>
                                                  <a:rPr lang="en-US" altLang="zh-TW" sz="2400" i="1" dirty="0">
                                                    <a:latin typeface="Cambria Math" panose="02040503050406030204" pitchFamily="18" charset="0"/>
                                                    <a:ea typeface="微軟正黑體" panose="020B0604030504040204" pitchFamily="34" charset="-120"/>
                                                  </a:rPr>
                                                </m:ctrlPr>
                                              </m:accPr>
                                              <m:e>
                                                <m:r>
                                                  <a:rPr lang="en-US" altLang="zh-TW" sz="2400" i="1" dirty="0">
                                                    <a:latin typeface="Cambria Math" panose="02040503050406030204" pitchFamily="18" charset="0"/>
                                                    <a:ea typeface="微軟正黑體" panose="020B0604030504040204" pitchFamily="34" charset="-120"/>
                                                  </a:rPr>
                                                  <m:t>𝑦</m:t>
                                                </m:r>
                                              </m:e>
                                            </m:acc>
                                          </m:e>
                                          <m:sub>
                                            <m:r>
                                              <a:rPr lang="en-US" altLang="zh-TW" sz="2400" i="1" dirty="0">
                                                <a:latin typeface="Cambria Math" panose="02040503050406030204" pitchFamily="18" charset="0"/>
                                                <a:ea typeface="微軟正黑體" panose="020B0604030504040204" pitchFamily="34" charset="-120"/>
                                              </a:rPr>
                                              <m:t>𝑖</m:t>
                                            </m:r>
                                            <m:r>
                                              <a:rPr lang="en-US" altLang="zh-TW" sz="2400" i="1" dirty="0">
                                                <a:latin typeface="Cambria Math" panose="02040503050406030204" pitchFamily="18" charset="0"/>
                                                <a:ea typeface="微軟正黑體" panose="020B0604030504040204" pitchFamily="34" charset="-120"/>
                                              </a:rPr>
                                              <m:t>,</m:t>
                                            </m:r>
                                            <m:r>
                                              <a:rPr lang="en-US" altLang="zh-TW" sz="2400" i="1" dirty="0">
                                                <a:latin typeface="Cambria Math" panose="02040503050406030204" pitchFamily="18" charset="0"/>
                                                <a:ea typeface="微軟正黑體" panose="020B0604030504040204" pitchFamily="34" charset="-120"/>
                                              </a:rPr>
                                              <m:t>𝑡𝑟𝑎𝑖𝑛</m:t>
                                            </m:r>
                                          </m:sub>
                                        </m:sSub>
                                      </m:e>
                                    </m:d>
                                  </m:e>
                                  <m:sup>
                                    <m:r>
                                      <a:rPr lang="en-US" altLang="zh-TW" sz="2400" i="1" dirty="0">
                                        <a:latin typeface="Cambria Math" panose="02040503050406030204" pitchFamily="18" charset="0"/>
                                        <a:ea typeface="微軟正黑體" panose="020B0604030504040204" pitchFamily="34" charset="-120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nary>
                          </m:den>
                        </m:f>
                      </m:e>
                    </m:d>
                  </m:oMath>
                </a14:m>
                <a:endParaRPr lang="en-US" altLang="zh-TW" dirty="0">
                  <a:ea typeface="微軟正黑體" panose="020B0604030504040204" pitchFamily="34" charset="-120"/>
                </a:endParaRPr>
              </a:p>
              <a:p>
                <a:pPr marL="514350" indent="-514350">
                  <a:buAutoNum type="arabicPeriod"/>
                </a:pPr>
                <a:r>
                  <a:rPr lang="en-US" altLang="zh-TW" dirty="0">
                    <a:ea typeface="微軟正黑體" panose="020B0604030504040204" pitchFamily="34" charset="-120"/>
                  </a:rPr>
                  <a:t> train set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 時間拉長的話，</a:t>
                </a:r>
                <a:r>
                  <a:rPr lang="en-US" altLang="zh-TW" dirty="0">
                    <a:ea typeface="微軟正黑體" panose="020B0604030504040204" pitchFamily="34" charset="-120"/>
                  </a:rPr>
                  <a:t>test set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 的 </a:t>
                </a:r>
                <a:r>
                  <a:rPr lang="en-US" altLang="zh-TW" dirty="0">
                    <a:ea typeface="微軟正黑體" panose="020B0604030504040204" pitchFamily="34" charset="-120"/>
                  </a:rPr>
                  <a:t>MAPE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 會出現異常</a:t>
                </a:r>
                <a:endParaRPr lang="en-US" altLang="zh-TW" dirty="0">
                  <a:ea typeface="微軟正黑體" panose="020B0604030504040204" pitchFamily="34" charset="-120"/>
                </a:endParaRPr>
              </a:p>
              <a:p>
                <a:pPr marL="514350" indent="-514350">
                  <a:buAutoNum type="arabicPeriod"/>
                </a:pPr>
                <a:r>
                  <a:rPr lang="zh-TW" altLang="en-US" dirty="0">
                    <a:ea typeface="微軟正黑體" panose="020B0604030504040204" pitchFamily="34" charset="-120"/>
                  </a:rPr>
                  <a:t>消除異質性後，</a:t>
                </a:r>
                <a:r>
                  <a:rPr lang="en-US" altLang="zh-TW" dirty="0">
                    <a:ea typeface="微軟正黑體" panose="020B0604030504040204" pitchFamily="34" charset="-120"/>
                  </a:rPr>
                  <a:t>R-squared 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大幅上升</a:t>
                </a:r>
              </a:p>
            </p:txBody>
          </p:sp>
        </mc:Choice>
        <mc:Fallback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8E1692E8-1036-421D-B81C-DE438D2D49A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52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112527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0EB8CA7-8E54-4251-8AA6-055185645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>
                <a:latin typeface="+mn-lt"/>
              </a:rPr>
              <a:t>Problem</a:t>
            </a:r>
            <a:endParaRPr lang="zh-TW" altLang="en-US" dirty="0">
              <a:latin typeface="+mn-lt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26F7800-A911-4431-8564-A5B183957F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>
                <a:ea typeface="微軟正黑體" panose="020B0604030504040204" pitchFamily="34" charset="-120"/>
              </a:rPr>
              <a:t>根據公式來看，</a:t>
            </a:r>
            <a:r>
              <a:rPr lang="en-US" altLang="zh-TW" dirty="0">
                <a:ea typeface="微軟正黑體" panose="020B0604030504040204" pitchFamily="34" charset="-120"/>
              </a:rPr>
              <a:t>I-star </a:t>
            </a:r>
            <a:r>
              <a:rPr lang="zh-TW" altLang="en-US" dirty="0">
                <a:ea typeface="微軟正黑體" panose="020B0604030504040204" pitchFamily="34" charset="-120"/>
              </a:rPr>
              <a:t>本身是希望透過過去的交易資料來預測股價，若單純使用固定的 </a:t>
            </a:r>
            <a:r>
              <a:rPr lang="en-US" altLang="zh-TW" dirty="0">
                <a:ea typeface="微軟正黑體" panose="020B0604030504040204" pitchFamily="34" charset="-120"/>
              </a:rPr>
              <a:t>data</a:t>
            </a:r>
            <a:r>
              <a:rPr lang="zh-TW" altLang="en-US" dirty="0">
                <a:ea typeface="微軟正黑體" panose="020B0604030504040204" pitchFamily="34" charset="-120"/>
              </a:rPr>
              <a:t> 應該是不會有預測效果，未來可嘗試使用</a:t>
            </a:r>
            <a:r>
              <a:rPr lang="en-US" altLang="zh-TW" dirty="0">
                <a:ea typeface="微軟正黑體" panose="020B0604030504040204" pitchFamily="34" charset="-120"/>
              </a:rPr>
              <a:t>“Rolling”</a:t>
            </a:r>
            <a:r>
              <a:rPr lang="zh-TW" altLang="en-US" dirty="0">
                <a:ea typeface="微軟正黑體" panose="020B0604030504040204" pitchFamily="34" charset="-120"/>
              </a:rPr>
              <a:t>的方式處理。</a:t>
            </a:r>
            <a:endParaRPr lang="en-US" altLang="zh-TW" dirty="0">
              <a:ea typeface="微軟正黑體" panose="020B0604030504040204" pitchFamily="34" charset="-12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altLang="zh-TW" dirty="0">
                <a:ea typeface="微軟正黑體" panose="020B0604030504040204" pitchFamily="34" charset="-120"/>
              </a:rPr>
              <a:t>I-star</a:t>
            </a:r>
            <a:r>
              <a:rPr lang="zh-TW" altLang="en-US" dirty="0">
                <a:ea typeface="微軟正黑體" panose="020B0604030504040204" pitchFamily="34" charset="-120"/>
              </a:rPr>
              <a:t> 變數定義較為困難，現有的定義與 </a:t>
            </a:r>
            <a:r>
              <a:rPr lang="en-US" altLang="zh-TW" dirty="0">
                <a:ea typeface="微軟正黑體" panose="020B0604030504040204" pitchFamily="34" charset="-120"/>
              </a:rPr>
              <a:t>MI </a:t>
            </a:r>
            <a:r>
              <a:rPr lang="zh-TW" altLang="en-US" dirty="0">
                <a:ea typeface="微軟正黑體" panose="020B0604030504040204" pitchFamily="34" charset="-120"/>
              </a:rPr>
              <a:t>的數量及相差過大，因此在處理第三條回歸式時會產生</a:t>
            </a:r>
            <a:r>
              <a:rPr lang="en-US" altLang="zh-TW" dirty="0">
                <a:ea typeface="微軟正黑體" panose="020B0604030504040204" pitchFamily="34" charset="-120"/>
              </a:rPr>
              <a:t>log</a:t>
            </a:r>
            <a:r>
              <a:rPr lang="zh-TW" altLang="en-US" dirty="0">
                <a:ea typeface="微軟正黑體" panose="020B0604030504040204" pitchFamily="34" charset="-120"/>
              </a:rPr>
              <a:t>內皆為負號的問題。</a:t>
            </a:r>
            <a:endParaRPr lang="en-US" altLang="zh-TW" dirty="0">
              <a:ea typeface="微軟正黑體" panose="020B0604030504040204" pitchFamily="34" charset="-120"/>
            </a:endParaRPr>
          </a:p>
          <a:p>
            <a:pPr marL="514350" indent="-514350">
              <a:buFont typeface="+mj-lt"/>
              <a:buAutoNum type="arabicPeriod"/>
            </a:pPr>
            <a:r>
              <a:rPr lang="zh-TW" altLang="en-US" dirty="0">
                <a:ea typeface="微軟正黑體" panose="020B0604030504040204" pitchFamily="34" charset="-120"/>
              </a:rPr>
              <a:t>資料處理上不允許 </a:t>
            </a:r>
            <a:r>
              <a:rPr lang="en-US" altLang="zh-TW" dirty="0">
                <a:ea typeface="微軟正黑體" panose="020B0604030504040204" pitchFamily="34" charset="-120"/>
              </a:rPr>
              <a:t>MI</a:t>
            </a:r>
            <a:r>
              <a:rPr lang="zh-TW" altLang="en-US" dirty="0">
                <a:ea typeface="微軟正黑體" panose="020B0604030504040204" pitchFamily="34" charset="-120"/>
              </a:rPr>
              <a:t> 和 </a:t>
            </a:r>
            <a:r>
              <a:rPr lang="en-US" altLang="zh-TW" dirty="0">
                <a:ea typeface="微軟正黑體" panose="020B0604030504040204" pitchFamily="34" charset="-120"/>
              </a:rPr>
              <a:t>I-star</a:t>
            </a:r>
            <a:r>
              <a:rPr lang="zh-TW" altLang="en-US" dirty="0">
                <a:ea typeface="微軟正黑體" panose="020B0604030504040204" pitchFamily="34" charset="-120"/>
              </a:rPr>
              <a:t> 使用共同的基準，</a:t>
            </a:r>
            <a:r>
              <a:rPr lang="en-US" altLang="zh-TW" dirty="0">
                <a:ea typeface="微軟正黑體" panose="020B0604030504040204" pitchFamily="34" charset="-120"/>
              </a:rPr>
              <a:t>MI</a:t>
            </a:r>
            <a:r>
              <a:rPr lang="zh-TW" altLang="en-US" dirty="0">
                <a:ea typeface="微軟正黑體" panose="020B0604030504040204" pitchFamily="34" charset="-120"/>
              </a:rPr>
              <a:t> 需要有逐筆資料的 </a:t>
            </a:r>
            <a:r>
              <a:rPr lang="en-US" altLang="zh-TW" dirty="0">
                <a:ea typeface="微軟正黑體" panose="020B0604030504040204" pitchFamily="34" charset="-120"/>
              </a:rPr>
              <a:t>VWAP </a:t>
            </a:r>
            <a:r>
              <a:rPr lang="zh-TW" altLang="en-US" dirty="0">
                <a:ea typeface="微軟正黑體" panose="020B0604030504040204" pitchFamily="34" charset="-120"/>
              </a:rPr>
              <a:t>才可以使用 </a:t>
            </a:r>
            <a:r>
              <a:rPr lang="en-US" altLang="zh-TW" dirty="0">
                <a:ea typeface="微軟正黑體" panose="020B0604030504040204" pitchFamily="34" charset="-120"/>
              </a:rPr>
              <a:t>tick data</a:t>
            </a:r>
            <a:r>
              <a:rPr lang="zh-TW" altLang="en-US" dirty="0">
                <a:ea typeface="微軟正黑體" panose="020B0604030504040204" pitchFamily="34" charset="-120"/>
              </a:rPr>
              <a:t>，而 </a:t>
            </a:r>
            <a:r>
              <a:rPr lang="en-US" altLang="zh-TW" dirty="0">
                <a:ea typeface="微軟正黑體" panose="020B0604030504040204" pitchFamily="34" charset="-120"/>
              </a:rPr>
              <a:t>I-star </a:t>
            </a:r>
            <a:r>
              <a:rPr lang="zh-TW" altLang="en-US" dirty="0">
                <a:ea typeface="微軟正黑體" panose="020B0604030504040204" pitchFamily="34" charset="-120"/>
              </a:rPr>
              <a:t>則會有高、低估的問題存在。</a:t>
            </a:r>
            <a:endParaRPr lang="en-US" altLang="zh-TW" dirty="0">
              <a:ea typeface="微軟正黑體" panose="020B0604030504040204" pitchFamily="34" charset="-120"/>
            </a:endParaRPr>
          </a:p>
          <a:p>
            <a:pPr marL="514350" indent="-514350">
              <a:buFont typeface="+mj-lt"/>
              <a:buAutoNum type="arabicPeriod"/>
            </a:pPr>
            <a:endParaRPr lang="zh-TW" altLang="en-US" dirty="0"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90989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2261C82-6E73-4E07-99B8-E1BB148A7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>
                <a:latin typeface="+mn-lt"/>
              </a:rPr>
              <a:t>I-star Model Types</a:t>
            </a:r>
            <a:endParaRPr lang="zh-TW" altLang="en-US" dirty="0">
              <a:latin typeface="+mn-lt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B4C301B-4CF2-49FA-9EFB-F2A8EED05F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altLang="zh-TW" dirty="0"/>
              <a:t>3-steps I-star Model</a:t>
            </a:r>
          </a:p>
          <a:p>
            <a:pPr marL="514350" indent="-514350">
              <a:buAutoNum type="arabicPeriod"/>
            </a:pPr>
            <a:r>
              <a:rPr lang="en-US" altLang="zh-TW" dirty="0"/>
              <a:t>Simplified I-star Model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976986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69EC98E-857E-478F-A653-51112E7208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>
                <a:latin typeface="+mn-lt"/>
                <a:ea typeface="微軟正黑體" panose="020B0604030504040204" pitchFamily="34" charset="-120"/>
              </a:rPr>
              <a:t>I-star </a:t>
            </a:r>
            <a:r>
              <a:rPr lang="zh-TW" altLang="en-US" dirty="0">
                <a:latin typeface="+mn-lt"/>
                <a:ea typeface="微軟正黑體" panose="020B0604030504040204" pitchFamily="34" charset="-120"/>
              </a:rPr>
              <a:t>高、低估問題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A2E7CBC-A2CD-44A4-8192-F0C7F8C7DE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>
                <a:ea typeface="微軟正黑體" panose="020B0604030504040204" pitchFamily="34" charset="-120"/>
              </a:rPr>
              <a:t>假設現在有三筆數量為 </a:t>
            </a:r>
            <a:r>
              <a:rPr lang="en-US" altLang="zh-TW" dirty="0">
                <a:ea typeface="微軟正黑體" panose="020B0604030504040204" pitchFamily="34" charset="-120"/>
              </a:rPr>
              <a:t>V </a:t>
            </a:r>
            <a:r>
              <a:rPr lang="zh-TW" altLang="en-US" dirty="0">
                <a:ea typeface="微軟正黑體" panose="020B0604030504040204" pitchFamily="34" charset="-120"/>
              </a:rPr>
              <a:t>的交易，造成 </a:t>
            </a:r>
            <a:r>
              <a:rPr lang="en-US" altLang="zh-TW" dirty="0">
                <a:ea typeface="微軟正黑體" panose="020B0604030504040204" pitchFamily="34" charset="-120"/>
              </a:rPr>
              <a:t>10V</a:t>
            </a:r>
            <a:r>
              <a:rPr lang="zh-TW" altLang="en-US" dirty="0">
                <a:ea typeface="微軟正黑體" panose="020B0604030504040204" pitchFamily="34" charset="-120"/>
              </a:rPr>
              <a:t> 的瞬時影響，並個別會遞延 </a:t>
            </a:r>
            <a:r>
              <a:rPr lang="en-US" altLang="zh-TW" dirty="0">
                <a:ea typeface="微軟正黑體" panose="020B0604030504040204" pitchFamily="34" charset="-120"/>
              </a:rPr>
              <a:t>1V</a:t>
            </a:r>
            <a:r>
              <a:rPr lang="zh-TW" altLang="en-US" dirty="0">
                <a:ea typeface="微軟正黑體" panose="020B0604030504040204" pitchFamily="34" charset="-120"/>
              </a:rPr>
              <a:t> 的永久影響。</a:t>
            </a:r>
            <a:endParaRPr lang="en-US" altLang="zh-TW" dirty="0">
              <a:ea typeface="微軟正黑體" panose="020B0604030504040204" pitchFamily="34" charset="-120"/>
            </a:endParaRPr>
          </a:p>
          <a:p>
            <a:pPr marL="514350" indent="-514350">
              <a:buAutoNum type="arabicPeriod"/>
            </a:pPr>
            <a:r>
              <a:rPr lang="zh-TW" altLang="en-US" dirty="0">
                <a:ea typeface="微軟正黑體" panose="020B0604030504040204" pitchFamily="34" charset="-120"/>
              </a:rPr>
              <a:t>若使用 </a:t>
            </a:r>
            <a:r>
              <a:rPr lang="en-US" altLang="zh-TW" dirty="0">
                <a:ea typeface="微軟正黑體" panose="020B0604030504040204" pitchFamily="34" charset="-120"/>
              </a:rPr>
              <a:t>tick data</a:t>
            </a:r>
            <a:r>
              <a:rPr lang="zh-TW" altLang="en-US" dirty="0">
                <a:ea typeface="微軟正黑體" panose="020B0604030504040204" pitchFamily="34" charset="-120"/>
              </a:rPr>
              <a:t>，我們可以記錄下來 </a:t>
            </a:r>
            <a:r>
              <a:rPr lang="en-US" altLang="zh-TW" dirty="0">
                <a:ea typeface="微軟正黑體" panose="020B0604030504040204" pitchFamily="34" charset="-120"/>
              </a:rPr>
              <a:t>: </a:t>
            </a:r>
            <a:r>
              <a:rPr lang="zh-TW" altLang="en-US" dirty="0">
                <a:ea typeface="微軟正黑體" panose="020B0604030504040204" pitchFamily="34" charset="-120"/>
              </a:rPr>
              <a:t>三筆 </a:t>
            </a:r>
            <a:r>
              <a:rPr lang="en-US" altLang="zh-TW" dirty="0">
                <a:ea typeface="微軟正黑體" panose="020B0604030504040204" pitchFamily="34" charset="-120"/>
              </a:rPr>
              <a:t>V</a:t>
            </a:r>
            <a:r>
              <a:rPr lang="zh-TW" altLang="en-US" dirty="0">
                <a:ea typeface="微軟正黑體" panose="020B0604030504040204" pitchFamily="34" charset="-120"/>
              </a:rPr>
              <a:t> 造成 </a:t>
            </a:r>
            <a:r>
              <a:rPr lang="en-US" altLang="zh-TW" dirty="0">
                <a:ea typeface="微軟正黑體" panose="020B0604030504040204" pitchFamily="34" charset="-120"/>
              </a:rPr>
              <a:t>10V </a:t>
            </a:r>
            <a:r>
              <a:rPr lang="zh-TW" altLang="en-US" dirty="0">
                <a:ea typeface="微軟正黑體" panose="020B0604030504040204" pitchFamily="34" charset="-120"/>
              </a:rPr>
              <a:t>的結果</a:t>
            </a:r>
            <a:br>
              <a:rPr lang="en-US" altLang="zh-TW" dirty="0">
                <a:ea typeface="微軟正黑體" panose="020B0604030504040204" pitchFamily="34" charset="-120"/>
              </a:rPr>
            </a:br>
            <a:r>
              <a:rPr lang="zh-TW" altLang="en-US" dirty="0">
                <a:ea typeface="微軟正黑體" panose="020B0604030504040204" pitchFamily="34" charset="-120"/>
              </a:rPr>
              <a:t>但因為 </a:t>
            </a:r>
            <a:r>
              <a:rPr lang="en-US" altLang="zh-TW" dirty="0">
                <a:ea typeface="微軟正黑體" panose="020B0604030504040204" pitchFamily="34" charset="-120"/>
              </a:rPr>
              <a:t>MI </a:t>
            </a:r>
            <a:r>
              <a:rPr lang="zh-TW" altLang="en-US" dirty="0">
                <a:ea typeface="微軟正黑體" panose="020B0604030504040204" pitchFamily="34" charset="-120"/>
              </a:rPr>
              <a:t>無法使用 </a:t>
            </a:r>
            <a:r>
              <a:rPr lang="en-US" altLang="zh-TW" dirty="0">
                <a:ea typeface="微軟正黑體" panose="020B0604030504040204" pitchFamily="34" charset="-120"/>
              </a:rPr>
              <a:t>tick data</a:t>
            </a:r>
            <a:r>
              <a:rPr lang="zh-TW" altLang="en-US" dirty="0">
                <a:ea typeface="微軟正黑體" panose="020B0604030504040204" pitchFamily="34" charset="-120"/>
              </a:rPr>
              <a:t>，因此無法使用</a:t>
            </a:r>
            <a:endParaRPr lang="en-US" altLang="zh-TW" dirty="0">
              <a:ea typeface="微軟正黑體" panose="020B0604030504040204" pitchFamily="34" charset="-120"/>
            </a:endParaRPr>
          </a:p>
          <a:p>
            <a:pPr marL="514350" indent="-514350">
              <a:buAutoNum type="arabicPeriod"/>
            </a:pPr>
            <a:r>
              <a:rPr lang="zh-TW" altLang="en-US" dirty="0">
                <a:ea typeface="微軟正黑體" panose="020B0604030504040204" pitchFamily="34" charset="-120"/>
              </a:rPr>
              <a:t>若使用 </a:t>
            </a:r>
            <a:r>
              <a:rPr lang="en-US" altLang="zh-TW" dirty="0">
                <a:ea typeface="微軟正黑體" panose="020B0604030504040204" pitchFamily="34" charset="-120"/>
              </a:rPr>
              <a:t>interval data</a:t>
            </a:r>
            <a:r>
              <a:rPr lang="zh-TW" altLang="en-US" dirty="0">
                <a:ea typeface="微軟正黑體" panose="020B0604030504040204" pitchFamily="34" charset="-120"/>
              </a:rPr>
              <a:t>，則為 </a:t>
            </a:r>
            <a:r>
              <a:rPr lang="en-US" altLang="zh-TW" dirty="0">
                <a:ea typeface="微軟正黑體" panose="020B0604030504040204" pitchFamily="34" charset="-120"/>
              </a:rPr>
              <a:t>: </a:t>
            </a:r>
            <a:r>
              <a:rPr lang="zh-TW" altLang="en-US" dirty="0">
                <a:ea typeface="微軟正黑體" panose="020B0604030504040204" pitchFamily="34" charset="-120"/>
              </a:rPr>
              <a:t>一筆 </a:t>
            </a:r>
            <a:r>
              <a:rPr lang="en-US" altLang="zh-TW" dirty="0">
                <a:ea typeface="微軟正黑體" panose="020B0604030504040204" pitchFamily="34" charset="-120"/>
              </a:rPr>
              <a:t>3V </a:t>
            </a:r>
            <a:r>
              <a:rPr lang="zh-TW" altLang="en-US" dirty="0">
                <a:ea typeface="微軟正黑體" panose="020B0604030504040204" pitchFamily="34" charset="-120"/>
              </a:rPr>
              <a:t>造成 </a:t>
            </a:r>
            <a:r>
              <a:rPr lang="en-US" altLang="zh-TW" dirty="0">
                <a:ea typeface="微軟正黑體" panose="020B0604030504040204" pitchFamily="34" charset="-120"/>
              </a:rPr>
              <a:t>12V </a:t>
            </a:r>
            <a:r>
              <a:rPr lang="zh-TW" altLang="en-US" dirty="0">
                <a:ea typeface="微軟正黑體" panose="020B0604030504040204" pitchFamily="34" charset="-120"/>
              </a:rPr>
              <a:t>的結果</a:t>
            </a:r>
            <a:br>
              <a:rPr lang="en-US" altLang="zh-TW" dirty="0">
                <a:ea typeface="微軟正黑體" panose="020B0604030504040204" pitchFamily="34" charset="-120"/>
              </a:rPr>
            </a:br>
            <a:r>
              <a:rPr lang="zh-TW" altLang="en-US" dirty="0">
                <a:ea typeface="微軟正黑體" panose="020B0604030504040204" pitchFamily="34" charset="-120"/>
              </a:rPr>
              <a:t>但因為 </a:t>
            </a:r>
            <a:r>
              <a:rPr lang="en-US" altLang="zh-TW" dirty="0">
                <a:ea typeface="微軟正黑體" panose="020B0604030504040204" pitchFamily="34" charset="-120"/>
              </a:rPr>
              <a:t>data</a:t>
            </a:r>
            <a:r>
              <a:rPr lang="zh-TW" altLang="en-US" dirty="0">
                <a:ea typeface="微軟正黑體" panose="020B0604030504040204" pitchFamily="34" charset="-120"/>
              </a:rPr>
              <a:t> 放入回歸前已經過前處理，因此會產生誤差</a:t>
            </a:r>
          </a:p>
        </p:txBody>
      </p:sp>
    </p:spTree>
    <p:extLst>
      <p:ext uri="{BB962C8B-B14F-4D97-AF65-F5344CB8AC3E}">
        <p14:creationId xmlns:p14="http://schemas.microsoft.com/office/powerpoint/2010/main" val="123783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8B26198-6D3F-4FF6-B6A0-C1181422AA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Setting</a:t>
            </a:r>
            <a:endParaRPr lang="zh-TW" altLang="en-US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ED7C5DB-EEAB-4F97-ABF3-E934EEA942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30787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en-US" altLang="zh-TW" sz="2200" dirty="0"/>
              <a:t>Stock : 2914.T</a:t>
            </a:r>
          </a:p>
          <a:p>
            <a:pPr>
              <a:spcBef>
                <a:spcPts val="600"/>
              </a:spcBef>
            </a:pPr>
            <a:r>
              <a:rPr lang="en-US" altLang="zh-TW" sz="2200" dirty="0"/>
              <a:t>Time :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sz="2200" dirty="0"/>
              <a:t>	1. Train : 2021.08.04 ~ 2022.04.28, Test : 2022.05.02 ~ 2022.06.30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sz="2200" dirty="0"/>
              <a:t>	2. Train : 2022.03.01 ~ 2022.05.31, Test : 2022.06.01 ~ 2022.06.30</a:t>
            </a:r>
          </a:p>
          <a:p>
            <a:pPr>
              <a:spcBef>
                <a:spcPts val="600"/>
              </a:spcBef>
            </a:pPr>
            <a:r>
              <a:rPr lang="en-US" altLang="zh-TW" sz="2200" dirty="0"/>
              <a:t>Data :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sz="2200" dirty="0"/>
              <a:t>	1. Original, 2. Without outlier(V &gt; 2*ADV, delta(P) &gt; 3*sigma)</a:t>
            </a:r>
          </a:p>
          <a:p>
            <a:pPr>
              <a:spcBef>
                <a:spcPts val="600"/>
              </a:spcBef>
            </a:pPr>
            <a:r>
              <a:rPr lang="en-US" altLang="zh-TW" sz="2200" dirty="0"/>
              <a:t>Heterogeneity :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sz="2200" dirty="0"/>
              <a:t>	1. Original, 2. Hetero. adjusted</a:t>
            </a:r>
          </a:p>
          <a:p>
            <a:pPr>
              <a:spcBef>
                <a:spcPts val="600"/>
              </a:spcBef>
            </a:pPr>
            <a:r>
              <a:rPr lang="en-US" altLang="zh-TW" sz="2200" dirty="0"/>
              <a:t>Model :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sz="2200" dirty="0"/>
              <a:t>	1. Linear I-star, 2. Exponential I-star</a:t>
            </a:r>
          </a:p>
          <a:p>
            <a:pPr>
              <a:spcBef>
                <a:spcPts val="600"/>
              </a:spcBef>
            </a:pPr>
            <a:r>
              <a:rPr lang="en-US" altLang="zh-TW" sz="2200" dirty="0"/>
              <a:t>Sign(Imbalance) :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sz="2200" dirty="0"/>
              <a:t>	1. Original, 2. Absolute value</a:t>
            </a:r>
          </a:p>
        </p:txBody>
      </p:sp>
    </p:spTree>
    <p:extLst>
      <p:ext uri="{BB962C8B-B14F-4D97-AF65-F5344CB8AC3E}">
        <p14:creationId xmlns:p14="http://schemas.microsoft.com/office/powerpoint/2010/main" val="3411956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8B26198-6D3F-4FF6-B6A0-C1181422AA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Case</a:t>
            </a:r>
            <a:endParaRPr lang="zh-TW" altLang="en-US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ED7C5DB-EEAB-4F97-ABF3-E934EEA942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30787"/>
          </a:xfrm>
        </p:spPr>
        <p:txBody>
          <a:bodyPr>
            <a:noAutofit/>
          </a:bodyPr>
          <a:lstStyle/>
          <a:p>
            <a:r>
              <a:rPr lang="en-US" altLang="zh-TW" sz="2600" dirty="0"/>
              <a:t>Case 1 : original data / no hetero. adj. / linear I-star / original sign(Q)</a:t>
            </a:r>
          </a:p>
          <a:p>
            <a:r>
              <a:rPr lang="en-US" altLang="zh-TW" sz="2600" dirty="0"/>
              <a:t>Case 2 : </a:t>
            </a:r>
            <a:r>
              <a:rPr lang="en-US" altLang="zh-TW" sz="2600" dirty="0">
                <a:solidFill>
                  <a:srgbClr val="FF0000"/>
                </a:solidFill>
              </a:rPr>
              <a:t>without outlier </a:t>
            </a:r>
            <a:r>
              <a:rPr lang="en-US" altLang="zh-TW" sz="2600" dirty="0"/>
              <a:t>/</a:t>
            </a:r>
            <a:r>
              <a:rPr lang="en-US" altLang="zh-TW" sz="2600" dirty="0">
                <a:solidFill>
                  <a:srgbClr val="FF0000"/>
                </a:solidFill>
              </a:rPr>
              <a:t> </a:t>
            </a:r>
            <a:r>
              <a:rPr lang="en-US" altLang="zh-TW" sz="2600" dirty="0"/>
              <a:t>no hetero. adj. / linear I-star / original sign(Q)</a:t>
            </a:r>
          </a:p>
          <a:p>
            <a:r>
              <a:rPr lang="en-US" altLang="zh-TW" sz="2600" dirty="0"/>
              <a:t>Case 3 : original data / </a:t>
            </a:r>
            <a:r>
              <a:rPr lang="en-US" altLang="zh-TW" sz="2600" dirty="0">
                <a:solidFill>
                  <a:srgbClr val="FF0000"/>
                </a:solidFill>
              </a:rPr>
              <a:t>hetero. adj. </a:t>
            </a:r>
            <a:r>
              <a:rPr lang="en-US" altLang="zh-TW" sz="2600" dirty="0"/>
              <a:t>/ linear I-star / original sign(Q)</a:t>
            </a:r>
          </a:p>
          <a:p>
            <a:r>
              <a:rPr lang="en-US" altLang="zh-TW" sz="2600" dirty="0"/>
              <a:t>Case 4 : </a:t>
            </a:r>
            <a:r>
              <a:rPr lang="en-US" altLang="zh-TW" sz="2600" dirty="0">
                <a:solidFill>
                  <a:srgbClr val="FF0000"/>
                </a:solidFill>
              </a:rPr>
              <a:t>without outlier</a:t>
            </a:r>
            <a:r>
              <a:rPr lang="en-US" altLang="zh-TW" sz="2600" dirty="0"/>
              <a:t> / </a:t>
            </a:r>
            <a:r>
              <a:rPr lang="en-US" altLang="zh-TW" sz="2600" dirty="0">
                <a:solidFill>
                  <a:srgbClr val="FF0000"/>
                </a:solidFill>
              </a:rPr>
              <a:t>hetero. adj. </a:t>
            </a:r>
            <a:r>
              <a:rPr lang="en-US" altLang="zh-TW" sz="2600" dirty="0"/>
              <a:t>/ linear I-star / original sign(Q)</a:t>
            </a:r>
          </a:p>
          <a:p>
            <a:r>
              <a:rPr lang="en-US" altLang="zh-TW" sz="2600" dirty="0"/>
              <a:t>Case 5 : original data / no hetero. adj. / </a:t>
            </a:r>
            <a:r>
              <a:rPr lang="en-US" altLang="zh-TW" sz="2600" dirty="0">
                <a:solidFill>
                  <a:srgbClr val="FF0000"/>
                </a:solidFill>
              </a:rPr>
              <a:t>expo. I-star </a:t>
            </a:r>
            <a:r>
              <a:rPr lang="en-US" altLang="zh-TW" sz="2600" dirty="0"/>
              <a:t>/ original sign(Q)</a:t>
            </a:r>
          </a:p>
          <a:p>
            <a:r>
              <a:rPr lang="en-US" altLang="zh-TW" sz="2600" dirty="0"/>
              <a:t>Case 6 : </a:t>
            </a:r>
            <a:r>
              <a:rPr lang="en-US" altLang="zh-TW" sz="2600" dirty="0">
                <a:solidFill>
                  <a:srgbClr val="FF0000"/>
                </a:solidFill>
              </a:rPr>
              <a:t>without outlier </a:t>
            </a:r>
            <a:r>
              <a:rPr lang="en-US" altLang="zh-TW" sz="2600" dirty="0"/>
              <a:t>/ no hetero. adj. / </a:t>
            </a:r>
            <a:r>
              <a:rPr lang="en-US" altLang="zh-TW" sz="2600" dirty="0">
                <a:solidFill>
                  <a:srgbClr val="FF0000"/>
                </a:solidFill>
              </a:rPr>
              <a:t>expo. I-star </a:t>
            </a:r>
            <a:r>
              <a:rPr lang="en-US" altLang="zh-TW" sz="2600" dirty="0"/>
              <a:t>/ original sign(Q)</a:t>
            </a:r>
          </a:p>
          <a:p>
            <a:r>
              <a:rPr lang="en-US" altLang="zh-TW" sz="2600" dirty="0"/>
              <a:t>Case 7 : original data / </a:t>
            </a:r>
            <a:r>
              <a:rPr lang="en-US" altLang="zh-TW" sz="2600" dirty="0">
                <a:solidFill>
                  <a:srgbClr val="FF0000"/>
                </a:solidFill>
              </a:rPr>
              <a:t>hetero. adj. </a:t>
            </a:r>
            <a:r>
              <a:rPr lang="en-US" altLang="zh-TW" sz="2600" dirty="0"/>
              <a:t>/ linear I-star / </a:t>
            </a:r>
            <a:r>
              <a:rPr lang="en-US" altLang="zh-TW" sz="2600" dirty="0">
                <a:solidFill>
                  <a:srgbClr val="FF0000"/>
                </a:solidFill>
              </a:rPr>
              <a:t>absolute sign(Q)</a:t>
            </a:r>
          </a:p>
          <a:p>
            <a:r>
              <a:rPr lang="en-US" altLang="zh-TW" sz="2600" dirty="0"/>
              <a:t>Case 8 : </a:t>
            </a:r>
            <a:r>
              <a:rPr lang="en-US" altLang="zh-TW" sz="2600" dirty="0">
                <a:solidFill>
                  <a:srgbClr val="FF0000"/>
                </a:solidFill>
              </a:rPr>
              <a:t>without outlier</a:t>
            </a:r>
            <a:r>
              <a:rPr lang="en-US" altLang="zh-TW" sz="2600" dirty="0"/>
              <a:t> / </a:t>
            </a:r>
            <a:r>
              <a:rPr lang="en-US" altLang="zh-TW" sz="2600" dirty="0">
                <a:solidFill>
                  <a:srgbClr val="FF0000"/>
                </a:solidFill>
              </a:rPr>
              <a:t>hetero. adj. </a:t>
            </a:r>
            <a:r>
              <a:rPr lang="en-US" altLang="zh-TW" sz="2600" dirty="0"/>
              <a:t>/ linear I-star / </a:t>
            </a:r>
            <a:r>
              <a:rPr lang="en-US" altLang="zh-TW" sz="2600" dirty="0">
                <a:solidFill>
                  <a:srgbClr val="FF0000"/>
                </a:solidFill>
              </a:rPr>
              <a:t>absolute sign(Q)</a:t>
            </a:r>
          </a:p>
          <a:p>
            <a:endParaRPr lang="en-US" altLang="zh-TW" sz="2600" dirty="0"/>
          </a:p>
        </p:txBody>
      </p:sp>
    </p:spTree>
    <p:extLst>
      <p:ext uri="{BB962C8B-B14F-4D97-AF65-F5344CB8AC3E}">
        <p14:creationId xmlns:p14="http://schemas.microsoft.com/office/powerpoint/2010/main" val="7366473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A708C05-6987-428F-A3C3-58851B872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>
                <a:latin typeface="+mn-lt"/>
              </a:rPr>
              <a:t>Variable(original)</a:t>
            </a:r>
            <a:endParaRPr lang="zh-TW" altLang="en-US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460B9CC2-E0D6-438F-94A7-D1F2F9A45B5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515600" cy="4667250"/>
              </a:xfrm>
            </p:spPr>
            <p:txBody>
              <a:bodyPr>
                <a:noAutofit/>
              </a:bodyPr>
              <a:lstStyle/>
              <a:p>
                <a:pPr marL="0" indent="0">
                  <a:spcBef>
                    <a:spcPts val="1200"/>
                  </a:spcBef>
                  <a:buNone/>
                </a:pPr>
                <a14:m>
                  <m:oMath xmlns:m="http://schemas.openxmlformats.org/officeDocument/2006/math"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𝑀𝑃</m:t>
                    </m:r>
                  </m:oMath>
                </a14:m>
                <a:r>
                  <a:rPr lang="en-US" altLang="zh-TW" sz="2000" dirty="0"/>
                  <a:t> : middle price</a:t>
                </a:r>
              </a:p>
              <a:p>
                <a:pPr marL="0" indent="0">
                  <a:spcBef>
                    <a:spcPts val="1200"/>
                  </a:spcBef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altLang="zh-TW" sz="2000" b="0" i="1" dirty="0">
                    <a:latin typeface="Cambria Math" panose="02040503050406030204" pitchFamily="18" charset="0"/>
                  </a:rPr>
                  <a:t> </a:t>
                </a:r>
                <a:r>
                  <a:rPr lang="en-US" altLang="zh-TW" sz="2000" b="0" dirty="0"/>
                  <a:t>: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altLang="zh-TW" sz="200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zh-TW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∈</m:t>
                        </m:r>
                        <m:r>
                          <a:rPr lang="en-US" altLang="zh-TW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  <m:t>𝑄</m:t>
                            </m:r>
                          </m:e>
                          <m:sub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US" altLang="zh-TW" sz="2000" b="0" dirty="0"/>
                  <a:t>, daily imbalance, </a:t>
                </a:r>
                <a14:m>
                  <m:oMath xmlns:m="http://schemas.openxmlformats.org/officeDocument/2006/math">
                    <m:r>
                      <m:rPr>
                        <m:brk m:alnAt="7"/>
                      </m:rPr>
                      <a:rPr lang="en-US" altLang="zh-TW" sz="2000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altLang="zh-TW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altLang="zh-TW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altLang="zh-TW" sz="2000" dirty="0"/>
                  <a:t> means the </a:t>
                </a:r>
                <a:r>
                  <a:rPr lang="en-US" altLang="zh-TW" sz="2000" dirty="0" err="1"/>
                  <a:t>i’th</a:t>
                </a:r>
                <a:r>
                  <a:rPr lang="en-US" altLang="zh-TW" sz="2000" dirty="0"/>
                  <a:t> trade in day t</a:t>
                </a:r>
                <a:endParaRPr lang="en-US" altLang="zh-TW" sz="2000" b="0" dirty="0"/>
              </a:p>
              <a:p>
                <a:pPr marL="0" indent="0">
                  <a:spcBef>
                    <a:spcPts val="1200"/>
                  </a:spcBef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𝐴𝐷𝑉</m:t>
                        </m:r>
                      </m:e>
                      <m:sub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altLang="zh-TW" sz="2000" b="0" i="1" dirty="0">
                    <a:latin typeface="Cambria Math" panose="02040503050406030204" pitchFamily="18" charset="0"/>
                  </a:rPr>
                  <a:t> </a:t>
                </a:r>
                <a:r>
                  <a:rPr lang="en-US" altLang="zh-TW" sz="2000" b="0" dirty="0"/>
                  <a:t>: average trading volume (lookback : 22 days)</a:t>
                </a:r>
              </a:p>
              <a:p>
                <a:pPr marL="0" indent="0">
                  <a:spcBef>
                    <a:spcPts val="1200"/>
                  </a:spcBef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p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altLang="zh-TW" sz="2000" b="0" dirty="0"/>
                  <a:t> :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altLang="zh-TW" sz="200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zh-TW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∈</m:t>
                        </m:r>
                        <m:r>
                          <a:rPr lang="en-US" altLang="zh-TW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sub>
                      <m:sup/>
                      <m:e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|</m:t>
                        </m:r>
                        <m:sSub>
                          <m:sSubPr>
                            <m:ctrlP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  <m:t>𝑄</m:t>
                            </m:r>
                          </m:e>
                          <m:sub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|</m:t>
                        </m:r>
                      </m:e>
                    </m:nary>
                  </m:oMath>
                </a14:m>
                <a:r>
                  <a:rPr lang="en-US" altLang="zh-TW" sz="2000" dirty="0"/>
                  <a:t>, daily trading volume</a:t>
                </a:r>
              </a:p>
              <a:p>
                <a:pPr marL="0" indent="0">
                  <a:spcBef>
                    <a:spcPts val="1200"/>
                  </a:spcBef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TW" altLang="en-US" sz="2000" b="0" i="1" smtClean="0"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zh-TW" altLang="en-US" sz="2000" dirty="0"/>
                  <a:t> </a:t>
                </a:r>
                <a:r>
                  <a:rPr lang="en-US" altLang="zh-TW" sz="2000" dirty="0"/>
                  <a:t>: stock price volatility, 1.</a:t>
                </a:r>
                <a:r>
                  <a:rPr lang="zh-TW" altLang="en-US" sz="2000" dirty="0"/>
                  <a:t> </a:t>
                </a:r>
                <a:r>
                  <a:rPr lang="en-US" altLang="zh-TW" sz="2000" dirty="0"/>
                  <a:t>HMA (lookback : 22 days), 2. GARCH (lookback : 22 days), 3. Nothing</a:t>
                </a:r>
              </a:p>
              <a:p>
                <a:pPr marL="0" indent="0">
                  <a:spcBef>
                    <a:spcPts val="1200"/>
                  </a:spcBef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𝑃𝑂𝑉</m:t>
                        </m:r>
                      </m:e>
                      <m:sub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zh-TW" altLang="en-US" sz="2000" dirty="0"/>
                  <a:t> </a:t>
                </a:r>
                <a:r>
                  <a:rPr lang="en-US" altLang="zh-TW" sz="2000" dirty="0"/>
                  <a:t>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supHide m:val="on"/>
                            <m:ctrlPr>
                              <a:rPr lang="en-US" altLang="zh-TW" sz="200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7"/>
                              </m:rP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∈</m:t>
                            </m:r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sub>
                          <m:sup/>
                          <m:e>
                            <m:sSub>
                              <m:sSubPr>
                                <m:ctrlPr>
                                  <a:rPr lang="en-US" altLang="zh-TW" sz="200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2000" b="0" i="1" smtClean="0">
                                    <a:latin typeface="Cambria Math" panose="02040503050406030204" pitchFamily="18" charset="0"/>
                                  </a:rPr>
                                  <m:t>𝑄</m:t>
                                </m:r>
                              </m:e>
                              <m:sub>
                                <m:r>
                                  <a:rPr lang="en-US" altLang="zh-TW" sz="20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nary>
                      </m:num>
                      <m:den>
                        <m:sSup>
                          <m:sSupPr>
                            <m:ctrlP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p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altLang="zh-TW" sz="2000" dirty="0"/>
                  <a:t>, percentage of trading volume</a:t>
                </a:r>
              </a:p>
              <a:p>
                <a:pPr marL="0" indent="0">
                  <a:spcBef>
                    <a:spcPts val="1200"/>
                  </a:spcBef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𝐴𝑣𝑔</m:t>
                        </m:r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𝐶𝑜𝑠𝑡</m:t>
                        </m:r>
                      </m:e>
                      <m:sub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altLang="zh-TW" sz="2000" dirty="0"/>
                  <a:t> 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supHide m:val="on"/>
                            <m:ctrlPr>
                              <a:rPr lang="en-US" altLang="zh-TW" sz="200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7"/>
                              </m:rP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∈</m:t>
                            </m:r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sub>
                          <m:sup/>
                          <m:e>
                            <m:d>
                              <m:dPr>
                                <m:ctrlPr>
                                  <a:rPr lang="en-US" altLang="zh-TW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altLang="zh-TW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2000" b="0" i="1" smtClean="0">
                                        <a:latin typeface="Cambria Math" panose="02040503050406030204" pitchFamily="18" charset="0"/>
                                      </a:rPr>
                                      <m:t>𝑀𝑃</m:t>
                                    </m:r>
                                  </m:e>
                                  <m:sub>
                                    <m:r>
                                      <a:rPr lang="en-US" altLang="zh-TW" sz="2000" b="0" i="1" smtClean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  <m:r>
                                  <a:rPr lang="en-US" altLang="zh-TW" sz="20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US" altLang="zh-TW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2000" b="0" i="1" smtClean="0">
                                        <a:latin typeface="Cambria Math" panose="02040503050406030204" pitchFamily="18" charset="0"/>
                                      </a:rPr>
                                      <m:t>𝑀𝑃</m:t>
                                    </m:r>
                                  </m:e>
                                  <m:sub>
                                    <m:r>
                                      <a:rPr lang="en-US" altLang="zh-TW" sz="2000" b="0" i="1" smtClean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  <m:r>
                                      <a:rPr lang="en-US" altLang="zh-TW" sz="2000" b="0" i="1" smtClean="0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sub>
                                </m:sSub>
                              </m:e>
                            </m:d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  <m:t>∗</m:t>
                            </m:r>
                            <m:sSub>
                              <m:sSubPr>
                                <m:ctrlPr>
                                  <a:rPr lang="en-US" altLang="zh-TW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2000" b="0" i="1" smtClean="0">
                                    <a:latin typeface="Cambria Math" panose="02040503050406030204" pitchFamily="18" charset="0"/>
                                  </a:rPr>
                                  <m:t>𝑄</m:t>
                                </m:r>
                              </m:e>
                              <m:sub>
                                <m:r>
                                  <a:rPr lang="en-US" altLang="zh-TW" sz="20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nary>
                      </m:num>
                      <m:den>
                        <m:sSup>
                          <m:sSupPr>
                            <m:ctrlP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p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</m:den>
                    </m:f>
                  </m:oMath>
                </a14:m>
                <a:endParaRPr lang="en-US" altLang="zh-TW" sz="2000" b="0" i="1" dirty="0">
                  <a:latin typeface="Cambria Math" panose="02040503050406030204" pitchFamily="18" charset="0"/>
                </a:endParaRPr>
              </a:p>
              <a:p>
                <a:pPr marL="0" indent="0">
                  <a:spcBef>
                    <a:spcPts val="1200"/>
                  </a:spcBef>
                  <a:buNone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</m:oMath>
                </a14:m>
                <a:r>
                  <a:rPr lang="en-US" altLang="zh-TW" sz="2000" dirty="0"/>
                  <a:t> :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altLang="zh-TW" sz="200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zh-TW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∈</m:t>
                        </m:r>
                        <m:r>
                          <a:rPr lang="en-US" altLang="zh-TW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sub>
                      <m:sup/>
                      <m:e>
                        <m:d>
                          <m:dPr>
                            <m:ctrlP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zh-TW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2000" b="0" i="1" smtClean="0">
                                    <a:latin typeface="Cambria Math" panose="02040503050406030204" pitchFamily="18" charset="0"/>
                                  </a:rPr>
                                  <m:t>𝑀𝑃</m:t>
                                </m:r>
                              </m:e>
                              <m:sub>
                                <m:r>
                                  <a:rPr lang="en-US" altLang="zh-TW" sz="20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altLang="zh-TW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2000" b="0" i="1" smtClean="0">
                                    <a:latin typeface="Cambria Math" panose="02040503050406030204" pitchFamily="18" charset="0"/>
                                  </a:rPr>
                                  <m:t>𝑀𝑃</m:t>
                                </m:r>
                              </m:e>
                              <m:sub>
                                <m:r>
                                  <a:rPr lang="en-US" altLang="zh-TW" sz="20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US" altLang="zh-TW" sz="20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sub>
                            </m:sSub>
                          </m:e>
                        </m:d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  <m:sSub>
                          <m:sSubPr>
                            <m:ctrlP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  <m:t>𝑄</m:t>
                            </m:r>
                          </m:e>
                          <m:sub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</m:oMath>
                </a14:m>
                <a:endParaRPr lang="en-US" altLang="zh-TW" sz="2000" dirty="0"/>
              </a:p>
              <a:p>
                <a:pPr marL="0" indent="0">
                  <a:spcBef>
                    <a:spcPts val="1200"/>
                  </a:spcBef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𝑀𝐼</m:t>
                        </m:r>
                      </m:e>
                      <m:sub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altLang="zh-TW" sz="2000" dirty="0"/>
                  <a:t> :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altLang="zh-TW" sz="2000" b="0" i="1" dirty="0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zh-TW" sz="2000" b="0" i="0" dirty="0" smtClean="0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d>
                          <m:dPr>
                            <m:ctrlPr>
                              <a:rPr lang="en-US" altLang="zh-TW" sz="20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altLang="zh-TW" sz="2000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en-US" altLang="zh-TW" sz="2000" b="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2000" b="0" i="1" dirty="0" smtClean="0">
                                        <a:latin typeface="Cambria Math" panose="02040503050406030204" pitchFamily="18" charset="0"/>
                                      </a:rPr>
                                      <m:t>𝑉𝑊𝐴𝑃</m:t>
                                    </m:r>
                                  </m:e>
                                  <m:sub>
                                    <m:r>
                                      <a:rPr lang="en-US" altLang="zh-TW" sz="2000" b="0" i="1" dirty="0" smtClean="0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sub>
                                </m:sSub>
                              </m:num>
                              <m:den>
                                <m:sSub>
                                  <m:sSubPr>
                                    <m:ctrlPr>
                                      <a:rPr lang="en-US" altLang="zh-TW" sz="2000" b="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2000" b="0" i="1" dirty="0" smtClean="0">
                                        <a:latin typeface="Cambria Math" panose="02040503050406030204" pitchFamily="18" charset="0"/>
                                      </a:rPr>
                                      <m:t>𝑉𝑊𝐴𝑃</m:t>
                                    </m:r>
                                  </m:e>
                                  <m:sub>
                                    <m:r>
                                      <a:rPr lang="en-US" altLang="zh-TW" sz="2000" b="0" i="1" dirty="0" smtClean="0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  <m:r>
                                      <a:rPr lang="en-US" altLang="zh-TW" sz="2000" b="0" i="1" dirty="0" smtClean="0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sub>
                                </m:sSub>
                              </m:den>
                            </m:f>
                          </m:e>
                        </m:d>
                      </m:e>
                    </m:func>
                    <m:r>
                      <a:rPr lang="en-US" altLang="zh-TW" sz="2000" b="0" i="1" dirty="0" smtClean="0">
                        <a:latin typeface="Cambria Math" panose="02040503050406030204" pitchFamily="18" charset="0"/>
                      </a:rPr>
                      <m:t>∗</m:t>
                    </m:r>
                    <m:r>
                      <a:rPr lang="en-US" altLang="zh-TW" sz="2000" b="0" i="1" dirty="0" smtClean="0">
                        <a:latin typeface="Cambria Math" panose="02040503050406030204" pitchFamily="18" charset="0"/>
                      </a:rPr>
                      <m:t>𝑠𝑖𝑔𝑛</m:t>
                    </m:r>
                    <m:d>
                      <m:dPr>
                        <m:ctrlPr>
                          <a:rPr lang="en-US" altLang="zh-TW" sz="20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TW" sz="2000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2000" b="0" i="1" dirty="0" smtClean="0">
                                <a:latin typeface="Cambria Math" panose="02040503050406030204" pitchFamily="18" charset="0"/>
                              </a:rPr>
                              <m:t>𝑄</m:t>
                            </m:r>
                          </m:e>
                          <m:sub>
                            <m:r>
                              <a:rPr lang="en-US" altLang="zh-TW" sz="2000" b="0" i="1" dirty="0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e>
                    </m:d>
                    <m:r>
                      <a:rPr lang="en-US" altLang="zh-TW" sz="2000" b="0" i="1" dirty="0" smtClean="0">
                        <a:latin typeface="Cambria Math" panose="02040503050406030204" pitchFamily="18" charset="0"/>
                      </a:rPr>
                      <m:t>∗10000</m:t>
                    </m:r>
                    <m:r>
                      <a:rPr lang="en-US" altLang="zh-TW" sz="2000" b="0" i="1" dirty="0" smtClean="0">
                        <a:latin typeface="Cambria Math" panose="02040503050406030204" pitchFamily="18" charset="0"/>
                      </a:rPr>
                      <m:t>𝑏𝑝</m:t>
                    </m:r>
                  </m:oMath>
                </a14:m>
                <a:endParaRPr lang="en-US" altLang="zh-TW" sz="2000" dirty="0"/>
              </a:p>
              <a:p>
                <a:pPr marL="0" indent="0">
                  <a:spcBef>
                    <a:spcPts val="1200"/>
                  </a:spcBef>
                  <a:buNone/>
                </a:pP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altLang="zh-TW" sz="2000" b="0" dirty="0"/>
                  <a:t> 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altLang="zh-TW" sz="2000" b="0" i="1" dirty="0"/>
                  <a:t> </a:t>
                </a:r>
                <a:r>
                  <a:rPr lang="en-US" altLang="zh-TW" sz="2000" b="0" dirty="0"/>
                  <a:t>(in regression 1)</a:t>
                </a:r>
              </a:p>
              <a:p>
                <a:pPr marL="514350" indent="-514350">
                  <a:spcBef>
                    <a:spcPts val="1200"/>
                  </a:spcBef>
                  <a:buAutoNum type="arabicPeriod"/>
                </a:pPr>
                <a:endParaRPr lang="zh-TW" altLang="en-US" sz="2000" dirty="0"/>
              </a:p>
              <a:p>
                <a:pPr marL="0" indent="0">
                  <a:spcBef>
                    <a:spcPts val="1200"/>
                  </a:spcBef>
                  <a:buNone/>
                </a:pPr>
                <a:endParaRPr lang="zh-TW" altLang="en-US" sz="2000" dirty="0"/>
              </a:p>
            </p:txBody>
          </p:sp>
        </mc:Choice>
        <mc:Fallback xmlns="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460B9CC2-E0D6-438F-94A7-D1F2F9A45B5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515600" cy="4667250"/>
              </a:xfrm>
              <a:blipFill>
                <a:blip r:embed="rId2"/>
                <a:stretch>
                  <a:fillRect l="-174" t="-2089" b="-261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579664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A708C05-6987-428F-A3C3-58851B872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>
                <a:latin typeface="+mn-lt"/>
              </a:rPr>
              <a:t>Variable(absolute sign(Q))</a:t>
            </a:r>
            <a:endParaRPr lang="zh-TW" altLang="en-US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460B9CC2-E0D6-438F-94A7-D1F2F9A45B5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515600" cy="4667250"/>
              </a:xfrm>
            </p:spPr>
            <p:txBody>
              <a:bodyPr>
                <a:noAutofit/>
              </a:bodyPr>
              <a:lstStyle/>
              <a:p>
                <a:pPr marL="0" indent="0">
                  <a:spcBef>
                    <a:spcPts val="1200"/>
                  </a:spcBef>
                  <a:buNone/>
                </a:pPr>
                <a14:m>
                  <m:oMath xmlns:m="http://schemas.openxmlformats.org/officeDocument/2006/math"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𝑀𝑃</m:t>
                    </m:r>
                  </m:oMath>
                </a14:m>
                <a:r>
                  <a:rPr lang="en-US" altLang="zh-TW" sz="2000" dirty="0"/>
                  <a:t> : middle price</a:t>
                </a:r>
              </a:p>
              <a:p>
                <a:pPr marL="0" indent="0">
                  <a:spcBef>
                    <a:spcPts val="1200"/>
                  </a:spcBef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altLang="zh-TW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altLang="zh-TW" sz="2000" b="0" i="1" dirty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  <a:t> </a:t>
                </a:r>
                <a:r>
                  <a:rPr lang="en-US" altLang="zh-TW" sz="2000" b="0" dirty="0">
                    <a:solidFill>
                      <a:srgbClr val="FF0000"/>
                    </a:solidFill>
                  </a:rPr>
                  <a:t>:</a:t>
                </a:r>
                <a:r>
                  <a:rPr lang="en-US" altLang="zh-TW" sz="2000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altLang="zh-TW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nary>
                          <m:naryPr>
                            <m:chr m:val="∑"/>
                            <m:supHide m:val="on"/>
                            <m:ctrlPr>
                              <a:rPr lang="en-US" altLang="zh-TW" sz="20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7"/>
                              </m:rPr>
                              <a:rPr lang="en-US" altLang="zh-TW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altLang="zh-TW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∈</m:t>
                            </m:r>
                            <m:r>
                              <a:rPr lang="en-US" altLang="zh-TW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sub>
                          <m:sup/>
                          <m:e>
                            <m:sSub>
                              <m:sSubPr>
                                <m:ctrlPr>
                                  <a:rPr lang="en-US" altLang="zh-TW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𝑄</m:t>
                                </m:r>
                              </m:e>
                              <m:sub>
                                <m:r>
                                  <a:rPr lang="en-US" altLang="zh-TW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nary>
                      </m:e>
                    </m:d>
                  </m:oMath>
                </a14:m>
                <a:r>
                  <a:rPr lang="en-US" altLang="zh-TW" sz="2000" b="0" dirty="0">
                    <a:solidFill>
                      <a:srgbClr val="FF0000"/>
                    </a:solidFill>
                  </a:rPr>
                  <a:t>, daily imbalance, </a:t>
                </a:r>
                <a14:m>
                  <m:oMath xmlns:m="http://schemas.openxmlformats.org/officeDocument/2006/math">
                    <m:r>
                      <m:rPr>
                        <m:brk m:alnAt="7"/>
                      </m:rPr>
                      <a:rPr lang="en-US" altLang="zh-TW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altLang="zh-TW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altLang="zh-TW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altLang="zh-TW" sz="2000" dirty="0">
                    <a:solidFill>
                      <a:srgbClr val="FF0000"/>
                    </a:solidFill>
                  </a:rPr>
                  <a:t> means the </a:t>
                </a:r>
                <a:r>
                  <a:rPr lang="en-US" altLang="zh-TW" sz="2000" dirty="0" err="1">
                    <a:solidFill>
                      <a:srgbClr val="FF0000"/>
                    </a:solidFill>
                  </a:rPr>
                  <a:t>i’th</a:t>
                </a:r>
                <a:r>
                  <a:rPr lang="en-US" altLang="zh-TW" sz="2000" dirty="0">
                    <a:solidFill>
                      <a:srgbClr val="FF0000"/>
                    </a:solidFill>
                  </a:rPr>
                  <a:t> trade in day t</a:t>
                </a:r>
                <a:endParaRPr lang="en-US" altLang="zh-TW" sz="2000" b="0" dirty="0">
                  <a:solidFill>
                    <a:srgbClr val="FF0000"/>
                  </a:solidFill>
                </a:endParaRPr>
              </a:p>
              <a:p>
                <a:pPr marL="0" indent="0">
                  <a:spcBef>
                    <a:spcPts val="1200"/>
                  </a:spcBef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𝐴𝐷𝑉</m:t>
                        </m:r>
                      </m:e>
                      <m:sub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altLang="zh-TW" sz="2000" b="0" i="1" dirty="0">
                    <a:latin typeface="Cambria Math" panose="02040503050406030204" pitchFamily="18" charset="0"/>
                  </a:rPr>
                  <a:t> </a:t>
                </a:r>
                <a:r>
                  <a:rPr lang="en-US" altLang="zh-TW" sz="2000" b="0" dirty="0"/>
                  <a:t>: average trading volume (lookback : 22 days)</a:t>
                </a:r>
              </a:p>
              <a:p>
                <a:pPr marL="0" indent="0">
                  <a:spcBef>
                    <a:spcPts val="1200"/>
                  </a:spcBef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p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altLang="zh-TW" sz="2000" b="0" dirty="0"/>
                  <a:t> :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altLang="zh-TW" sz="200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zh-TW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∈</m:t>
                        </m:r>
                        <m:r>
                          <a:rPr lang="en-US" altLang="zh-TW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sub>
                      <m:sup/>
                      <m:e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|</m:t>
                        </m:r>
                        <m:sSub>
                          <m:sSubPr>
                            <m:ctrlP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  <m:t>𝑄</m:t>
                            </m:r>
                          </m:e>
                          <m:sub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|</m:t>
                        </m:r>
                      </m:e>
                    </m:nary>
                  </m:oMath>
                </a14:m>
                <a:r>
                  <a:rPr lang="en-US" altLang="zh-TW" sz="2000" dirty="0"/>
                  <a:t>, daily trading volume</a:t>
                </a:r>
              </a:p>
              <a:p>
                <a:pPr marL="0" indent="0">
                  <a:spcBef>
                    <a:spcPts val="1200"/>
                  </a:spcBef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TW" altLang="en-US" sz="2000" b="0" i="1" smtClean="0"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zh-TW" altLang="en-US" sz="2000" dirty="0"/>
                  <a:t> </a:t>
                </a:r>
                <a:r>
                  <a:rPr lang="en-US" altLang="zh-TW" sz="2000" dirty="0"/>
                  <a:t>: stock price volatility, 1.</a:t>
                </a:r>
                <a:r>
                  <a:rPr lang="zh-TW" altLang="en-US" sz="2000" dirty="0"/>
                  <a:t> </a:t>
                </a:r>
                <a:r>
                  <a:rPr lang="en-US" altLang="zh-TW" sz="2000" dirty="0"/>
                  <a:t>HMA (lookback : 22 days), 2. GARCH (lookback : 22 days), 3. Nothing</a:t>
                </a:r>
              </a:p>
              <a:p>
                <a:pPr marL="0" indent="0">
                  <a:spcBef>
                    <a:spcPts val="1200"/>
                  </a:spcBef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0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𝑃𝑂𝑉</m:t>
                        </m:r>
                      </m:e>
                      <m:sub>
                        <m:r>
                          <a:rPr lang="en-US" altLang="zh-TW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zh-TW" altLang="en-US" sz="2000" dirty="0">
                    <a:solidFill>
                      <a:srgbClr val="FF0000"/>
                    </a:solidFill>
                  </a:rPr>
                  <a:t> </a:t>
                </a:r>
                <a:r>
                  <a:rPr lang="en-US" altLang="zh-TW" sz="2000" dirty="0">
                    <a:solidFill>
                      <a:srgbClr val="FF0000"/>
                    </a:solidFill>
                  </a:rPr>
                  <a:t>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20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begChr m:val="|"/>
                            <m:endChr m:val="|"/>
                            <m:ctrlPr>
                              <a:rPr lang="en-US" altLang="zh-TW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nary>
                              <m:naryPr>
                                <m:chr m:val="∑"/>
                                <m:supHide m:val="on"/>
                                <m:ctrlPr>
                                  <a:rPr lang="en-US" altLang="zh-TW" sz="200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brk m:alnAt="7"/>
                                  </m:rPr>
                                  <a:rPr lang="en-US" altLang="zh-TW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US" altLang="zh-TW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∈</m:t>
                                </m:r>
                                <m:r>
                                  <a:rPr lang="en-US" altLang="zh-TW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</m:sub>
                              <m:sup/>
                              <m:e>
                                <m:sSub>
                                  <m:sSubPr>
                                    <m:ctrlPr>
                                      <a:rPr lang="en-US" altLang="zh-TW" sz="200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20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𝑄</m:t>
                                    </m:r>
                                  </m:e>
                                  <m:sub>
                                    <m:r>
                                      <a:rPr lang="en-US" altLang="zh-TW" sz="20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e>
                            </m:nary>
                          </m:e>
                        </m:d>
                      </m:num>
                      <m:den>
                        <m:sSup>
                          <m:sSupPr>
                            <m:ctrlPr>
                              <a:rPr lang="en-US" altLang="zh-TW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TW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p>
                            <m:r>
                              <a:rPr lang="en-US" altLang="zh-TW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altLang="zh-TW" sz="2000" dirty="0">
                    <a:solidFill>
                      <a:srgbClr val="FF0000"/>
                    </a:solidFill>
                  </a:rPr>
                  <a:t>, percentage of trading volume</a:t>
                </a:r>
                <a:endParaRPr lang="en-US" altLang="zh-TW" sz="2000" dirty="0"/>
              </a:p>
              <a:p>
                <a:pPr marL="0" indent="0">
                  <a:spcBef>
                    <a:spcPts val="1200"/>
                  </a:spcBef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𝐴𝑣𝑔</m:t>
                        </m:r>
                        <m:r>
                          <a:rPr lang="en-US" altLang="zh-TW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zh-TW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𝐶𝑜𝑠𝑡</m:t>
                        </m:r>
                      </m:e>
                      <m:sub>
                        <m:r>
                          <a:rPr lang="en-US" altLang="zh-TW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altLang="zh-TW" sz="2000" dirty="0">
                    <a:solidFill>
                      <a:srgbClr val="FF0000"/>
                    </a:solidFill>
                  </a:rPr>
                  <a:t> 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20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begChr m:val="|"/>
                            <m:endChr m:val="|"/>
                            <m:ctrlPr>
                              <a:rPr lang="en-US" altLang="zh-TW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nary>
                              <m:naryPr>
                                <m:chr m:val="∑"/>
                                <m:supHide m:val="on"/>
                                <m:ctrlPr>
                                  <a:rPr lang="en-US" altLang="zh-TW" sz="200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brk m:alnAt="7"/>
                                  </m:rPr>
                                  <a:rPr lang="en-US" altLang="zh-TW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US" altLang="zh-TW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∈</m:t>
                                </m:r>
                                <m:r>
                                  <a:rPr lang="en-US" altLang="zh-TW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</m:sub>
                              <m:sup/>
                              <m:e>
                                <m:d>
                                  <m:dPr>
                                    <m:ctrlPr>
                                      <a:rPr lang="en-US" altLang="zh-TW" sz="20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altLang="zh-TW" sz="2000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TW" sz="2000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𝑀𝑃</m:t>
                                        </m:r>
                                      </m:e>
                                      <m:sub>
                                        <m:r>
                                          <a:rPr lang="en-US" altLang="zh-TW" sz="2000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  <m:r>
                                      <a:rPr lang="en-US" altLang="zh-TW" sz="20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en-US" altLang="zh-TW" sz="2000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TW" sz="2000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𝑀𝑃</m:t>
                                        </m:r>
                                      </m:e>
                                      <m:sub>
                                        <m:r>
                                          <a:rPr lang="en-US" altLang="zh-TW" sz="2000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  <m:r>
                                          <a:rPr lang="en-US" altLang="zh-TW" sz="2000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−1</m:t>
                                        </m:r>
                                      </m:sub>
                                    </m:sSub>
                                  </m:e>
                                </m:d>
                                <m:r>
                                  <a:rPr lang="en-US" altLang="zh-TW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∗</m:t>
                                </m:r>
                                <m:sSub>
                                  <m:sSubPr>
                                    <m:ctrlPr>
                                      <a:rPr lang="en-US" altLang="zh-TW" sz="20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20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𝑄</m:t>
                                    </m:r>
                                  </m:e>
                                  <m:sub>
                                    <m:r>
                                      <a:rPr lang="en-US" altLang="zh-TW" sz="20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e>
                            </m:nary>
                          </m:e>
                        </m:d>
                      </m:num>
                      <m:den>
                        <m:sSup>
                          <m:sSupPr>
                            <m:ctrlPr>
                              <a:rPr lang="en-US" altLang="zh-TW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TW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p>
                            <m:r>
                              <a:rPr lang="en-US" altLang="zh-TW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</m:den>
                    </m:f>
                  </m:oMath>
                </a14:m>
                <a:endParaRPr lang="en-US" altLang="zh-TW" sz="2000" b="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 marL="0" indent="0">
                  <a:spcBef>
                    <a:spcPts val="1200"/>
                  </a:spcBef>
                  <a:buNone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TW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TW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US" altLang="zh-TW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altLang="zh-TW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</m:oMath>
                </a14:m>
                <a:r>
                  <a:rPr lang="en-US" altLang="zh-TW" sz="2000" dirty="0">
                    <a:solidFill>
                      <a:srgbClr val="FF0000"/>
                    </a:solidFill>
                  </a:rPr>
                  <a:t> :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altLang="zh-TW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nary>
                          <m:naryPr>
                            <m:chr m:val="∑"/>
                            <m:supHide m:val="on"/>
                            <m:ctrlPr>
                              <a:rPr lang="en-US" altLang="zh-TW" sz="20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7"/>
                              </m:rPr>
                              <a:rPr lang="en-US" altLang="zh-TW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altLang="zh-TW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∈</m:t>
                            </m:r>
                            <m:r>
                              <a:rPr lang="en-US" altLang="zh-TW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sub>
                          <m:sup/>
                          <m:e>
                            <m:d>
                              <m:dPr>
                                <m:ctrlPr>
                                  <a:rPr lang="en-US" altLang="zh-TW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altLang="zh-TW" sz="20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20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𝑀𝑃</m:t>
                                    </m:r>
                                  </m:e>
                                  <m:sub>
                                    <m:r>
                                      <a:rPr lang="en-US" altLang="zh-TW" sz="20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  <m:r>
                                  <a:rPr lang="en-US" altLang="zh-TW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US" altLang="zh-TW" sz="20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20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𝑀𝑃</m:t>
                                    </m:r>
                                  </m:e>
                                  <m:sub>
                                    <m:r>
                                      <a:rPr lang="en-US" altLang="zh-TW" sz="20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  <m:r>
                                      <a:rPr lang="en-US" altLang="zh-TW" sz="20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sub>
                                </m:sSub>
                              </m:e>
                            </m:d>
                            <m:r>
                              <a:rPr lang="en-US" altLang="zh-TW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∗</m:t>
                            </m:r>
                            <m:sSub>
                              <m:sSubPr>
                                <m:ctrlPr>
                                  <a:rPr lang="en-US" altLang="zh-TW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𝑄</m:t>
                                </m:r>
                              </m:e>
                              <m:sub>
                                <m:r>
                                  <a:rPr lang="en-US" altLang="zh-TW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nary>
                      </m:e>
                    </m:d>
                  </m:oMath>
                </a14:m>
                <a:endParaRPr lang="en-US" altLang="zh-TW" sz="2000" dirty="0"/>
              </a:p>
              <a:p>
                <a:pPr marL="0" indent="0">
                  <a:spcBef>
                    <a:spcPts val="1200"/>
                  </a:spcBef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𝑀𝐼</m:t>
                        </m:r>
                      </m:e>
                      <m:sub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altLang="zh-TW" sz="2000" dirty="0"/>
                  <a:t> :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altLang="zh-TW" sz="2000" b="0" i="1" dirty="0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zh-TW" sz="2000" b="0" i="0" dirty="0" smtClean="0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d>
                          <m:dPr>
                            <m:ctrlPr>
                              <a:rPr lang="en-US" altLang="zh-TW" sz="20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altLang="zh-TW" sz="2000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en-US" altLang="zh-TW" sz="2000" b="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2000" b="0" i="1" dirty="0" smtClean="0">
                                        <a:latin typeface="Cambria Math" panose="02040503050406030204" pitchFamily="18" charset="0"/>
                                      </a:rPr>
                                      <m:t>𝑉𝑊𝐴𝑃</m:t>
                                    </m:r>
                                  </m:e>
                                  <m:sub>
                                    <m:r>
                                      <a:rPr lang="en-US" altLang="zh-TW" sz="2000" b="0" i="1" dirty="0" smtClean="0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sub>
                                </m:sSub>
                              </m:num>
                              <m:den>
                                <m:sSub>
                                  <m:sSubPr>
                                    <m:ctrlPr>
                                      <a:rPr lang="en-US" altLang="zh-TW" sz="2000" b="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2000" b="0" i="1" dirty="0" smtClean="0">
                                        <a:latin typeface="Cambria Math" panose="02040503050406030204" pitchFamily="18" charset="0"/>
                                      </a:rPr>
                                      <m:t>𝑉𝑊𝐴𝑃</m:t>
                                    </m:r>
                                  </m:e>
                                  <m:sub>
                                    <m:r>
                                      <a:rPr lang="en-US" altLang="zh-TW" sz="2000" b="0" i="1" dirty="0" smtClean="0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  <m:r>
                                      <a:rPr lang="en-US" altLang="zh-TW" sz="2000" b="0" i="1" dirty="0" smtClean="0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sub>
                                </m:sSub>
                              </m:den>
                            </m:f>
                          </m:e>
                        </m:d>
                      </m:e>
                    </m:func>
                    <m:r>
                      <a:rPr lang="en-US" altLang="zh-TW" sz="2000" b="0" i="1" dirty="0" smtClean="0">
                        <a:latin typeface="Cambria Math" panose="02040503050406030204" pitchFamily="18" charset="0"/>
                      </a:rPr>
                      <m:t>∗</m:t>
                    </m:r>
                    <m:r>
                      <a:rPr lang="en-US" altLang="zh-TW" sz="2000" b="0" i="1" dirty="0" smtClean="0">
                        <a:latin typeface="Cambria Math" panose="02040503050406030204" pitchFamily="18" charset="0"/>
                      </a:rPr>
                      <m:t>𝑠𝑖𝑔𝑛</m:t>
                    </m:r>
                    <m:d>
                      <m:dPr>
                        <m:ctrlPr>
                          <a:rPr lang="en-US" altLang="zh-TW" sz="20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TW" sz="2000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2000" b="0" i="1" dirty="0" smtClean="0">
                                <a:latin typeface="Cambria Math" panose="02040503050406030204" pitchFamily="18" charset="0"/>
                              </a:rPr>
                              <m:t>𝑄</m:t>
                            </m:r>
                          </m:e>
                          <m:sub>
                            <m:r>
                              <a:rPr lang="en-US" altLang="zh-TW" sz="2000" b="0" i="1" dirty="0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e>
                    </m:d>
                    <m:r>
                      <a:rPr lang="en-US" altLang="zh-TW" sz="2000" b="0" i="1" dirty="0" smtClean="0">
                        <a:latin typeface="Cambria Math" panose="02040503050406030204" pitchFamily="18" charset="0"/>
                      </a:rPr>
                      <m:t>∗10000</m:t>
                    </m:r>
                    <m:r>
                      <a:rPr lang="en-US" altLang="zh-TW" sz="2000" b="0" i="1" dirty="0" smtClean="0">
                        <a:latin typeface="Cambria Math" panose="02040503050406030204" pitchFamily="18" charset="0"/>
                      </a:rPr>
                      <m:t>𝑏𝑝</m:t>
                    </m:r>
                  </m:oMath>
                </a14:m>
                <a:endParaRPr lang="en-US" altLang="zh-TW" sz="2000" dirty="0"/>
              </a:p>
              <a:p>
                <a:pPr marL="0" indent="0">
                  <a:spcBef>
                    <a:spcPts val="1200"/>
                  </a:spcBef>
                  <a:buNone/>
                </a:pP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altLang="zh-TW" sz="2000" b="0" dirty="0"/>
                  <a:t> 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altLang="zh-TW" sz="2000" b="0" i="1" dirty="0"/>
                  <a:t> </a:t>
                </a:r>
                <a:r>
                  <a:rPr lang="en-US" altLang="zh-TW" sz="2000" b="0" dirty="0"/>
                  <a:t>(in regression 1)</a:t>
                </a:r>
              </a:p>
              <a:p>
                <a:pPr marL="514350" indent="-514350">
                  <a:spcBef>
                    <a:spcPts val="1200"/>
                  </a:spcBef>
                  <a:buAutoNum type="arabicPeriod"/>
                </a:pPr>
                <a:endParaRPr lang="zh-TW" altLang="en-US" sz="2000" dirty="0"/>
              </a:p>
              <a:p>
                <a:pPr marL="0" indent="0">
                  <a:spcBef>
                    <a:spcPts val="1200"/>
                  </a:spcBef>
                  <a:buNone/>
                </a:pPr>
                <a:endParaRPr lang="zh-TW" altLang="en-US" sz="2000" dirty="0"/>
              </a:p>
            </p:txBody>
          </p:sp>
        </mc:Choice>
        <mc:Fallback xmlns="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460B9CC2-E0D6-438F-94A7-D1F2F9A45B5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515600" cy="4667250"/>
              </a:xfrm>
              <a:blipFill>
                <a:blip r:embed="rId2"/>
                <a:stretch>
                  <a:fillRect l="-174" t="-2089" b="-378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019061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A708C05-6987-428F-A3C3-58851B872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>
                <a:latin typeface="+mn-lt"/>
              </a:rPr>
              <a:t>Regression 1</a:t>
            </a:r>
            <a:endParaRPr lang="zh-TW" altLang="en-US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460B9CC2-E0D6-438F-94A7-D1F2F9A45B5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altLang="zh-TW" sz="2400" dirty="0"/>
                  <a:t>Original regression :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𝐴𝑣𝑔</m:t>
                          </m:r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𝐶𝑜𝑠𝑡</m:t>
                          </m:r>
                        </m:e>
                        <m:sub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∗</m:t>
                      </m:r>
                      <m:sSub>
                        <m:sSubPr>
                          <m:ctrl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𝑃𝑂𝑉</m:t>
                          </m:r>
                        </m:e>
                        <m:sub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</m:oMath>
                  </m:oMathPara>
                </a14:m>
                <a:endParaRPr lang="en-US" altLang="zh-TW" sz="2400" dirty="0"/>
              </a:p>
              <a:p>
                <a:pPr marL="0" indent="0">
                  <a:buNone/>
                </a:pPr>
                <a:endParaRPr lang="en-US" altLang="zh-TW" sz="2400" dirty="0"/>
              </a:p>
              <a:p>
                <a:pPr marL="0" indent="0">
                  <a:buNone/>
                </a:pPr>
                <a:r>
                  <a:rPr lang="en-US" altLang="zh-TW" sz="2400" dirty="0"/>
                  <a:t>Heterogeneity adjusted :</a:t>
                </a:r>
              </a:p>
              <a:p>
                <a:pPr marL="0" indent="0">
                  <a:buNone/>
                </a:pPr>
                <a:endParaRPr lang="en-US" altLang="zh-TW" sz="2400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𝐴𝑣𝑔</m:t>
                              </m:r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𝐶𝑜𝑠𝑡</m:t>
                              </m:r>
                            </m:e>
                            <m:sub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|</m:t>
                              </m:r>
                              <m:sSub>
                                <m:sSubPr>
                                  <m:ctrlPr>
                                    <a:rPr lang="en-US" altLang="zh-TW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zh-TW" sz="2400" i="1">
                                      <a:latin typeface="Cambria Math" panose="02040503050406030204" pitchFamily="18" charset="0"/>
                                    </a:rPr>
                                    <m:t>P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altLang="zh-TW" sz="2400" i="1" smtClean="0">
                                      <a:latin typeface="Cambria Math" panose="02040503050406030204" pitchFamily="18" charset="0"/>
                                    </a:rPr>
                                    <m:t>O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altLang="zh-TW" sz="2400" i="1">
                                      <a:latin typeface="Cambria Math" panose="02040503050406030204" pitchFamily="18" charset="0"/>
                                    </a:rPr>
                                    <m:t>V</m:t>
                                  </m:r>
                                </m:e>
                                <m:sub>
                                  <m: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  <m:r>
                                <a:rPr lang="en-US" altLang="zh-TW" sz="2400" i="1" smtClean="0">
                                  <a:latin typeface="Cambria Math" panose="02040503050406030204" pitchFamily="18" charset="0"/>
                                </a:rPr>
                                <m:t>|</m:t>
                              </m:r>
                            </m:e>
                          </m:rad>
                        </m:den>
                      </m:f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|</m:t>
                              </m:r>
                              <m:sSub>
                                <m:sSubPr>
                                  <m:ctrlPr>
                                    <a:rPr lang="en-US" altLang="zh-TW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zh-TW" sz="2400" i="1">
                                      <a:latin typeface="Cambria Math" panose="02040503050406030204" pitchFamily="18" charset="0"/>
                                    </a:rPr>
                                    <m:t>P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altLang="zh-TW" sz="2400" i="1" smtClean="0">
                                      <a:latin typeface="Cambria Math" panose="02040503050406030204" pitchFamily="18" charset="0"/>
                                    </a:rPr>
                                    <m:t>O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altLang="zh-TW" sz="2400" i="1">
                                      <a:latin typeface="Cambria Math" panose="02040503050406030204" pitchFamily="18" charset="0"/>
                                    </a:rPr>
                                    <m:t>V</m:t>
                                  </m:r>
                                </m:e>
                                <m:sub>
                                  <m: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  <m:r>
                                <a:rPr lang="en-US" altLang="zh-TW" sz="2400" i="1" smtClean="0">
                                  <a:latin typeface="Cambria Math" panose="02040503050406030204" pitchFamily="18" charset="0"/>
                                </a:rPr>
                                <m:t>|</m:t>
                              </m:r>
                            </m:e>
                          </m:rad>
                        </m:den>
                      </m:f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∗</m:t>
                      </m:r>
                      <m:f>
                        <m:fPr>
                          <m:ctrl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𝑃𝑂𝑉</m:t>
                              </m:r>
                            </m:e>
                            <m:sub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|</m:t>
                              </m:r>
                              <m:sSub>
                                <m:sSubPr>
                                  <m:ctrlPr>
                                    <a:rPr lang="en-US" altLang="zh-TW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zh-TW" sz="2400" i="1">
                                      <a:latin typeface="Cambria Math" panose="02040503050406030204" pitchFamily="18" charset="0"/>
                                    </a:rPr>
                                    <m:t>P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altLang="zh-TW" sz="2400" i="1" smtClean="0">
                                      <a:latin typeface="Cambria Math" panose="02040503050406030204" pitchFamily="18" charset="0"/>
                                    </a:rPr>
                                    <m:t>O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altLang="zh-TW" sz="2400" i="1">
                                      <a:latin typeface="Cambria Math" panose="02040503050406030204" pitchFamily="18" charset="0"/>
                                    </a:rPr>
                                    <m:t>V</m:t>
                                  </m:r>
                                </m:e>
                                <m:sub>
                                  <m: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  <m:r>
                                <a:rPr lang="en-US" altLang="zh-TW" sz="2400" i="1" smtClean="0">
                                  <a:latin typeface="Cambria Math" panose="02040503050406030204" pitchFamily="18" charset="0"/>
                                </a:rPr>
                                <m:t>|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US" altLang="zh-TW" sz="2400" dirty="0"/>
              </a:p>
            </p:txBody>
          </p:sp>
        </mc:Choice>
        <mc:Fallback xmlns="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460B9CC2-E0D6-438F-94A7-D1F2F9A45B5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28" t="-196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914896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A708C05-6987-428F-A3C3-58851B872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>
                <a:latin typeface="+mn-lt"/>
              </a:rPr>
              <a:t>Regression 2</a:t>
            </a:r>
            <a:endParaRPr lang="zh-TW" altLang="en-US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460B9CC2-E0D6-438F-94A7-D1F2F9A45B5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690688"/>
                <a:ext cx="10515600" cy="4779361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altLang="zh-TW" sz="2400" dirty="0"/>
                  <a:t>Linear I-star regression :</a:t>
                </a:r>
                <a:endParaRPr lang="en-US" altLang="zh-TW" sz="2400" b="0" i="1" dirty="0">
                  <a:latin typeface="Cambria Math" panose="02040503050406030204" pitchFamily="18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  <m:sup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bSup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∗</m:t>
                      </m:r>
                      <m:f>
                        <m:fPr>
                          <m:ctrl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𝐴𝐷𝑉</m:t>
                              </m:r>
                            </m:e>
                            <m:sub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</m:den>
                      </m:f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∗</m:t>
                      </m:r>
                      <m:sSub>
                        <m:sSubPr>
                          <m:ctrl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TW" altLang="en-US" sz="2400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</m:oMath>
                  </m:oMathPara>
                </a14:m>
                <a:endParaRPr lang="en-US" altLang="zh-TW" sz="2400" dirty="0"/>
              </a:p>
              <a:p>
                <a:pPr marL="0" indent="0">
                  <a:buNone/>
                </a:pPr>
                <a:r>
                  <a:rPr lang="en-US" altLang="zh-TW" sz="2400" dirty="0"/>
                  <a:t>Exponential I-star regression :</a:t>
                </a:r>
                <a:endParaRPr lang="en-US" altLang="zh-TW" sz="2400" b="0" i="1" dirty="0">
                  <a:latin typeface="Cambria Math" panose="02040503050406030204" pitchFamily="18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  <m:sup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bSup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∗</m:t>
                      </m:r>
                      <m:sSup>
                        <m:sSupPr>
                          <m:ctrl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altLang="zh-TW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TW" sz="2400" b="0" i="1" smtClean="0">
                                          <a:latin typeface="Cambria Math" panose="02040503050406030204" pitchFamily="18" charset="0"/>
                                        </a:rPr>
                                        <m:t>𝑄</m:t>
                                      </m:r>
                                    </m:e>
                                    <m:sub>
                                      <m:r>
                                        <a:rPr lang="en-US" altLang="zh-TW" sz="2400" b="0" i="1" smtClean="0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altLang="zh-TW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TW" sz="2400" b="0" i="1" smtClean="0">
                                          <a:latin typeface="Cambria Math" panose="02040503050406030204" pitchFamily="18" charset="0"/>
                                        </a:rPr>
                                        <m:t>𝐴𝐷𝑉</m:t>
                                      </m:r>
                                    </m:e>
                                    <m:sub>
                                      <m:r>
                                        <a:rPr lang="en-US" altLang="zh-TW" sz="2400" b="0" i="1" smtClean="0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  <m:sup>
                          <m:sSub>
                            <m:sSubPr>
                              <m:ctrlP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sup>
                      </m:sSup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∗</m:t>
                      </m:r>
                      <m:sSup>
                        <m:sSupPr>
                          <m:ctrl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TW" altLang="en-US" sz="2400" b="0" i="1" smtClean="0">
                                  <a:latin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</m:e>
                        <m:sup>
                          <m:sSub>
                            <m:sSubPr>
                              <m:ctrlP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sup>
                      </m:sSup>
                    </m:oMath>
                  </m:oMathPara>
                </a14:m>
                <a:endParaRPr lang="en-US" altLang="zh-TW" sz="2400" dirty="0"/>
              </a:p>
              <a:p>
                <a:pPr marL="0" indent="0">
                  <a:buNone/>
                </a:pPr>
                <a:r>
                  <a:rPr lang="en-US" altLang="zh-TW" sz="2400" dirty="0"/>
                  <a:t>Heterogeneity adjusted(Linear I-star) :</a:t>
                </a:r>
              </a:p>
              <a:p>
                <a:pPr marL="0" indent="0" algn="ctr">
                  <a:buNone/>
                </a:pPr>
                <a:endParaRPr lang="en-US" altLang="zh-TW" sz="2400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  <m:sup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bSup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|</m:t>
                              </m:r>
                              <m:f>
                                <m:fPr>
                                  <m:type m:val="skw"/>
                                  <m:ctrlP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altLang="zh-TW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TW" sz="2400" b="0" i="1" smtClean="0">
                                          <a:latin typeface="Cambria Math" panose="02040503050406030204" pitchFamily="18" charset="0"/>
                                        </a:rPr>
                                        <m:t>𝑄</m:t>
                                      </m:r>
                                    </m:e>
                                    <m:sub>
                                      <m:r>
                                        <a:rPr lang="en-US" altLang="zh-TW" sz="2400" b="0" i="1" smtClean="0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altLang="zh-TW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TW" sz="2400" b="0" i="1" smtClean="0">
                                          <a:latin typeface="Cambria Math" panose="02040503050406030204" pitchFamily="18" charset="0"/>
                                        </a:rPr>
                                        <m:t>𝐴𝐷𝑉</m:t>
                                      </m:r>
                                    </m:e>
                                    <m:sub>
                                      <m:r>
                                        <a:rPr lang="en-US" altLang="zh-TW" sz="2400" b="0" i="1" smtClean="0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sub>
                                  </m:sSub>
                                </m:den>
                              </m:f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|</m:t>
                              </m:r>
                            </m:e>
                          </m:rad>
                        </m:den>
                      </m:f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|</m:t>
                              </m:r>
                              <m:f>
                                <m:fPr>
                                  <m:type m:val="skw"/>
                                  <m:ctrlP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altLang="zh-TW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TW" sz="2400" b="0" i="1" smtClean="0">
                                          <a:latin typeface="Cambria Math" panose="02040503050406030204" pitchFamily="18" charset="0"/>
                                        </a:rPr>
                                        <m:t>𝑄</m:t>
                                      </m:r>
                                    </m:e>
                                    <m:sub>
                                      <m:r>
                                        <a:rPr lang="en-US" altLang="zh-TW" sz="2400" b="0" i="1" smtClean="0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altLang="zh-TW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TW" sz="2400" b="0" i="1" smtClean="0">
                                          <a:latin typeface="Cambria Math" panose="02040503050406030204" pitchFamily="18" charset="0"/>
                                        </a:rPr>
                                        <m:t>𝐴𝐷𝑉</m:t>
                                      </m:r>
                                    </m:e>
                                    <m:sub>
                                      <m:r>
                                        <a:rPr lang="en-US" altLang="zh-TW" sz="2400" b="0" i="1" smtClean="0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sub>
                                  </m:sSub>
                                </m:den>
                              </m:f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|</m:t>
                              </m:r>
                            </m:e>
                          </m:rad>
                        </m:den>
                      </m:f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∗</m:t>
                      </m:r>
                      <m:f>
                        <m:fPr>
                          <m:ctrl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type m:val="skw"/>
                              <m:ctrlP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  <m:t>𝑄</m:t>
                                  </m:r>
                                </m:e>
                                <m:sub>
                                  <m: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  <m:t>𝐴𝐷𝑉</m:t>
                                  </m:r>
                                </m:e>
                                <m:sub>
                                  <m: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</m:den>
                          </m:f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|</m:t>
                              </m:r>
                              <m:f>
                                <m:fPr>
                                  <m:type m:val="skw"/>
                                  <m:ctrlP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altLang="zh-TW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TW" sz="2400" b="0" i="1" smtClean="0">
                                          <a:latin typeface="Cambria Math" panose="02040503050406030204" pitchFamily="18" charset="0"/>
                                        </a:rPr>
                                        <m:t>𝑄</m:t>
                                      </m:r>
                                    </m:e>
                                    <m:sub>
                                      <m:r>
                                        <a:rPr lang="en-US" altLang="zh-TW" sz="2400" b="0" i="1" smtClean="0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altLang="zh-TW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TW" sz="2400" b="0" i="1" smtClean="0">
                                          <a:latin typeface="Cambria Math" panose="02040503050406030204" pitchFamily="18" charset="0"/>
                                        </a:rPr>
                                        <m:t>𝐴𝐷𝑉</m:t>
                                      </m:r>
                                    </m:e>
                                    <m:sub>
                                      <m:r>
                                        <a:rPr lang="en-US" altLang="zh-TW" sz="2400" b="0" i="1" smtClean="0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sub>
                                  </m:sSub>
                                </m:den>
                              </m:f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|</m:t>
                              </m:r>
                            </m:e>
                          </m:rad>
                        </m:den>
                      </m:f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∗</m:t>
                      </m:r>
                      <m:f>
                        <m:fPr>
                          <m:ctrl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TW" altLang="en-US" sz="2400" b="0" i="1" smtClean="0">
                                  <a:latin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|</m:t>
                              </m:r>
                              <m:f>
                                <m:fPr>
                                  <m:type m:val="skw"/>
                                  <m:ctrlP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altLang="zh-TW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TW" sz="2400" b="0" i="1" smtClean="0">
                                          <a:latin typeface="Cambria Math" panose="02040503050406030204" pitchFamily="18" charset="0"/>
                                        </a:rPr>
                                        <m:t>𝑄</m:t>
                                      </m:r>
                                    </m:e>
                                    <m:sub>
                                      <m:r>
                                        <a:rPr lang="en-US" altLang="zh-TW" sz="2400" b="0" i="1" smtClean="0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altLang="zh-TW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TW" sz="2400" b="0" i="1" smtClean="0">
                                          <a:latin typeface="Cambria Math" panose="02040503050406030204" pitchFamily="18" charset="0"/>
                                        </a:rPr>
                                        <m:t>𝐴𝐷𝑉</m:t>
                                      </m:r>
                                    </m:e>
                                    <m:sub>
                                      <m:r>
                                        <a:rPr lang="en-US" altLang="zh-TW" sz="2400" b="0" i="1" smtClean="0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sub>
                                  </m:sSub>
                                </m:den>
                              </m:f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|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US" altLang="zh-TW" sz="2400" dirty="0"/>
              </a:p>
            </p:txBody>
          </p:sp>
        </mc:Choice>
        <mc:Fallback xmlns="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460B9CC2-E0D6-438F-94A7-D1F2F9A45B5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690688"/>
                <a:ext cx="10515600" cy="4779361"/>
              </a:xfrm>
              <a:blipFill>
                <a:blip r:embed="rId2"/>
                <a:stretch>
                  <a:fillRect l="-928" t="-178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941495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A708C05-6987-428F-A3C3-58851B872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>
                <a:latin typeface="+mn-lt"/>
              </a:rPr>
              <a:t>Regression 3</a:t>
            </a:r>
            <a:endParaRPr lang="zh-TW" altLang="en-US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460B9CC2-E0D6-438F-94A7-D1F2F9A45B5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553716"/>
                <a:ext cx="10515600" cy="4939159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altLang="zh-TW" sz="2400" dirty="0"/>
                  <a:t>Original regression :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600"/>
                  </a:spcBef>
                  <a:spcAft>
                    <a:spcPts val="10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𝑀𝐼</m:t>
                          </m:r>
                        </m:e>
                        <m:sub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̂"/>
                          <m:ctrl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∗</m:t>
                      </m:r>
                      <m:sSubSup>
                        <m:sSubSupPr>
                          <m:ctrl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  <m:sup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bSup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∗</m:t>
                      </m:r>
                      <m:sSubSup>
                        <m:sSubSupPr>
                          <m:ctrl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𝑃𝑂𝑉</m:t>
                          </m:r>
                        </m:e>
                        <m:sub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  <m:sup>
                          <m:sSub>
                            <m:sSubPr>
                              <m:ctrlP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sup>
                      </m:sSubSup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acc>
                            <m:accPr>
                              <m:chr m:val="̂"/>
                              <m:ctrlP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acc>
                        </m:e>
                      </m:d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∗</m:t>
                      </m:r>
                      <m:sSubSup>
                        <m:sSubSupPr>
                          <m:ctrl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  <m:sup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bSup>
                    </m:oMath>
                  </m:oMathPara>
                </a14:m>
                <a:endParaRPr lang="en-US" altLang="zh-TW" sz="2400" b="0" i="1" dirty="0">
                  <a:latin typeface="Cambria Math" panose="02040503050406030204" pitchFamily="18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600"/>
                  </a:spcBef>
                  <a:spcAft>
                    <a:spcPts val="10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400" b="0" i="0" smtClean="0">
                          <a:latin typeface="Cambria Math" panose="02040503050406030204" pitchFamily="18" charset="0"/>
                        </a:rPr>
                        <m:t>⇒</m:t>
                      </m:r>
                      <m:func>
                        <m:funcPr>
                          <m:ctrl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zh-TW" sz="2400" b="0" i="0" smtClean="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altLang="zh-TW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TW" sz="2400" b="0" i="1" smtClean="0">
                                          <a:latin typeface="Cambria Math" panose="02040503050406030204" pitchFamily="18" charset="0"/>
                                        </a:rPr>
                                        <m:t>𝑀𝐼</m:t>
                                      </m:r>
                                    </m:e>
                                    <m:sub>
                                      <m:r>
                                        <a:rPr lang="en-US" altLang="zh-TW" sz="2400" b="0" i="1" smtClean="0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sub>
                                  </m:sSub>
                                  <m: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d>
                                    <m:dPr>
                                      <m:ctrlPr>
                                        <a:rPr lang="en-US" altLang="zh-TW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zh-TW" sz="2400" b="0" i="1" smtClean="0">
                                          <a:latin typeface="Cambria Math" panose="02040503050406030204" pitchFamily="18" charset="0"/>
                                        </a:rPr>
                                        <m:t>1−</m:t>
                                      </m:r>
                                      <m:acc>
                                        <m:accPr>
                                          <m:chr m:val="̂"/>
                                          <m:ctrlPr>
                                            <a:rPr lang="en-US" altLang="zh-TW" sz="24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sSub>
                                            <m:sSubPr>
                                              <m:ctrlPr>
                                                <a:rPr lang="en-US" altLang="zh-TW" sz="2400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altLang="zh-TW" sz="24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𝑏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altLang="zh-TW" sz="24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1</m:t>
                                              </m:r>
                                            </m:sub>
                                          </m:sSub>
                                        </m:e>
                                      </m:acc>
                                    </m:e>
                                  </m:d>
                                  <m: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  <m:t>∗</m:t>
                                  </m:r>
                                  <m:sSubSup>
                                    <m:sSubSupPr>
                                      <m:ctrlPr>
                                        <a:rPr lang="en-US" altLang="zh-TW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altLang="zh-TW" sz="2400" b="0" i="1" smtClean="0">
                                          <a:latin typeface="Cambria Math" panose="02040503050406030204" pitchFamily="18" charset="0"/>
                                        </a:rPr>
                                        <m:t>𝐼</m:t>
                                      </m:r>
                                    </m:e>
                                    <m:sub>
                                      <m:r>
                                        <a:rPr lang="en-US" altLang="zh-TW" sz="2400" b="0" i="1" smtClean="0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sub>
                                    <m:sup>
                                      <m:r>
                                        <a:rPr lang="en-US" altLang="zh-TW" sz="2400" b="0" i="1" smtClean="0">
                                          <a:latin typeface="Cambria Math" panose="02040503050406030204" pitchFamily="18" charset="0"/>
                                        </a:rPr>
                                        <m:t>∗</m:t>
                                      </m:r>
                                    </m:sup>
                                  </m:sSubSup>
                                </m:num>
                                <m:den>
                                  <m:acc>
                                    <m:accPr>
                                      <m:chr m:val="̂"/>
                                      <m:ctrlPr>
                                        <a:rPr lang="en-US" altLang="zh-TW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sSub>
                                        <m:sSubPr>
                                          <m:ctrlPr>
                                            <a:rPr lang="en-US" altLang="zh-TW" sz="24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zh-TW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𝑏</m:t>
                                          </m:r>
                                        </m:e>
                                        <m:sub>
                                          <m:r>
                                            <a:rPr lang="en-US" altLang="zh-TW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e>
                                  </m:acc>
                                  <m: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  <m:t>∗</m:t>
                                  </m:r>
                                  <m:sSubSup>
                                    <m:sSubSupPr>
                                      <m:ctrlPr>
                                        <a:rPr lang="en-US" altLang="zh-TW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altLang="zh-TW" sz="2400" b="0" i="1" smtClean="0">
                                          <a:latin typeface="Cambria Math" panose="02040503050406030204" pitchFamily="18" charset="0"/>
                                        </a:rPr>
                                        <m:t>𝐼</m:t>
                                      </m:r>
                                    </m:e>
                                    <m:sub>
                                      <m:r>
                                        <a:rPr lang="en-US" altLang="zh-TW" sz="2400" b="0" i="1" smtClean="0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sub>
                                    <m:sup>
                                      <m:r>
                                        <a:rPr lang="en-US" altLang="zh-TW" sz="2400" b="0" i="1" smtClean="0">
                                          <a:latin typeface="Cambria Math" panose="02040503050406030204" pitchFamily="18" charset="0"/>
                                        </a:rPr>
                                        <m:t>∗</m:t>
                                      </m:r>
                                    </m:sup>
                                  </m:sSubSup>
                                </m:den>
                              </m:f>
                            </m:e>
                          </m:d>
                        </m:e>
                      </m:func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∗</m:t>
                      </m:r>
                      <m:r>
                        <m:rPr>
                          <m:sty m:val="p"/>
                        </m:rPr>
                        <a:rPr lang="en-US" altLang="zh-TW" sz="2400" b="0" i="0" smtClean="0">
                          <a:latin typeface="Cambria Math" panose="02040503050406030204" pitchFamily="18" charset="0"/>
                        </a:rPr>
                        <m:t>ln</m:t>
                      </m:r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⁡(</m:t>
                      </m:r>
                      <m:sSub>
                        <m:sSubPr>
                          <m:ctrl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𝑃𝑂𝑉</m:t>
                          </m:r>
                        </m:e>
                        <m:sub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altLang="zh-TW" sz="2400" b="0" dirty="0"/>
              </a:p>
              <a:p>
                <a:pPr marL="0" indent="0">
                  <a:buNone/>
                </a:pPr>
                <a:r>
                  <a:rPr lang="en-US" altLang="zh-TW" sz="2400" dirty="0"/>
                  <a:t>Heterogeneity adjusted :</a:t>
                </a:r>
              </a:p>
              <a:p>
                <a:pPr marL="0" indent="0">
                  <a:buNone/>
                </a:pPr>
                <a:endParaRPr lang="en-US" altLang="zh-TW" sz="2400" b="0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altLang="zh-TW" sz="2400" b="0" i="0" smtClean="0">
                                  <a:latin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altLang="zh-TW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sSub>
                                        <m:sSubPr>
                                          <m:ctrlPr>
                                            <a:rPr lang="en-US" altLang="zh-TW" sz="24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zh-TW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𝑀𝐼</m:t>
                                          </m:r>
                                        </m:e>
                                        <m:sub>
                                          <m:r>
                                            <a:rPr lang="en-US" altLang="zh-TW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</m:sub>
                                      </m:sSub>
                                      <m:r>
                                        <a:rPr lang="en-US" altLang="zh-TW" sz="2400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d>
                                        <m:dPr>
                                          <m:ctrlPr>
                                            <a:rPr lang="en-US" altLang="zh-TW" sz="24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altLang="zh-TW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1−</m:t>
                                          </m:r>
                                          <m:acc>
                                            <m:accPr>
                                              <m:chr m:val="̂"/>
                                              <m:ctrlPr>
                                                <a:rPr lang="en-US" altLang="zh-TW" sz="2400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accPr>
                                            <m:e>
                                              <m:sSub>
                                                <m:sSubPr>
                                                  <m:ctrlPr>
                                                    <a:rPr lang="en-US" altLang="zh-TW" sz="2400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altLang="zh-TW" sz="2400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𝑏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altLang="zh-TW" sz="2400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1</m:t>
                                                  </m:r>
                                                </m:sub>
                                              </m:sSub>
                                            </m:e>
                                          </m:acc>
                                        </m:e>
                                      </m:d>
                                      <m:r>
                                        <a:rPr lang="en-US" altLang="zh-TW" sz="2400" b="0" i="1" smtClean="0">
                                          <a:latin typeface="Cambria Math" panose="02040503050406030204" pitchFamily="18" charset="0"/>
                                        </a:rPr>
                                        <m:t>∗</m:t>
                                      </m:r>
                                      <m:sSubSup>
                                        <m:sSubSupPr>
                                          <m:ctrlPr>
                                            <a:rPr lang="en-US" altLang="zh-TW" sz="24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US" altLang="zh-TW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𝐼</m:t>
                                          </m:r>
                                        </m:e>
                                        <m:sub>
                                          <m:r>
                                            <a:rPr lang="en-US" altLang="zh-TW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</m:sub>
                                        <m:sup>
                                          <m:r>
                                            <a:rPr lang="en-US" altLang="zh-TW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∗</m:t>
                                          </m:r>
                                        </m:sup>
                                      </m:sSubSup>
                                    </m:num>
                                    <m:den>
                                      <m:acc>
                                        <m:accPr>
                                          <m:chr m:val="̂"/>
                                          <m:ctrlPr>
                                            <a:rPr lang="en-US" altLang="zh-TW" sz="24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sSub>
                                            <m:sSubPr>
                                              <m:ctrlPr>
                                                <a:rPr lang="en-US" altLang="zh-TW" sz="2400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altLang="zh-TW" sz="24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𝑏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altLang="zh-TW" sz="24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1</m:t>
                                              </m:r>
                                            </m:sub>
                                          </m:sSub>
                                        </m:e>
                                      </m:acc>
                                      <m:r>
                                        <a:rPr lang="en-US" altLang="zh-TW" sz="2400" b="0" i="1" smtClean="0">
                                          <a:latin typeface="Cambria Math" panose="02040503050406030204" pitchFamily="18" charset="0"/>
                                        </a:rPr>
                                        <m:t>∗</m:t>
                                      </m:r>
                                      <m:sSubSup>
                                        <m:sSubSupPr>
                                          <m:ctrlPr>
                                            <a:rPr lang="en-US" altLang="zh-TW" sz="24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US" altLang="zh-TW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𝐼</m:t>
                                          </m:r>
                                        </m:e>
                                        <m:sub>
                                          <m:r>
                                            <a:rPr lang="en-US" altLang="zh-TW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</m:sub>
                                        <m:sup>
                                          <m:r>
                                            <a:rPr lang="en-US" altLang="zh-TW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∗</m:t>
                                          </m:r>
                                        </m:sup>
                                      </m:sSubSup>
                                    </m:den>
                                  </m:f>
                                </m:e>
                              </m:d>
                            </m:e>
                          </m:func>
                        </m:num>
                        <m:den>
                          <m:f>
                            <m:fPr>
                              <m:type m:val="skw"/>
                              <m:ctrlP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  <m:t>|</m:t>
                                  </m:r>
                                  <m:sSup>
                                    <m:sSupPr>
                                      <m:ctrlPr>
                                        <a:rPr lang="en-US" altLang="zh-TW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altLang="zh-TW" sz="2400" b="0" i="1" smtClean="0">
                                          <a:latin typeface="Cambria Math" panose="02040503050406030204" pitchFamily="18" charset="0"/>
                                        </a:rPr>
                                        <m:t>𝑉</m:t>
                                      </m:r>
                                    </m:e>
                                    <m:sup>
                                      <m:r>
                                        <a:rPr lang="en-US" altLang="zh-TW" sz="2400" b="0" i="1" smtClean="0">
                                          <a:latin typeface="Cambria Math" panose="02040503050406030204" pitchFamily="18" charset="0"/>
                                        </a:rPr>
                                        <m:t>∗</m:t>
                                      </m:r>
                                    </m:sup>
                                  </m:sSup>
                                  <m: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  <m:t>|</m:t>
                                  </m:r>
                                </m:e>
                              </m:rad>
                            </m:den>
                          </m:f>
                        </m:den>
                      </m:f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∗</m:t>
                      </m:r>
                      <m:f>
                        <m:fPr>
                          <m:ctrl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altLang="zh-TW" sz="2400" b="0" i="0" smtClean="0">
                              <a:latin typeface="Cambria Math" panose="02040503050406030204" pitchFamily="18" charset="0"/>
                            </a:rPr>
                            <m:t>ln</m:t>
                          </m:r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⁡(</m:t>
                          </m:r>
                          <m:sSub>
                            <m:sSubPr>
                              <m:ctrlP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𝑃𝑂𝑉</m:t>
                              </m:r>
                            </m:e>
                            <m:sub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f>
                            <m:fPr>
                              <m:type m:val="skw"/>
                              <m:ctrlP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  <m:t>|</m:t>
                                  </m:r>
                                  <m:sSup>
                                    <m:sSupPr>
                                      <m:ctrlPr>
                                        <a:rPr lang="en-US" altLang="zh-TW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altLang="zh-TW" sz="2400" b="0" i="1" smtClean="0">
                                          <a:latin typeface="Cambria Math" panose="02040503050406030204" pitchFamily="18" charset="0"/>
                                        </a:rPr>
                                        <m:t>𝑉</m:t>
                                      </m:r>
                                    </m:e>
                                    <m:sup>
                                      <m:r>
                                        <a:rPr lang="en-US" altLang="zh-TW" sz="2400" b="0" i="1" smtClean="0">
                                          <a:latin typeface="Cambria Math" panose="02040503050406030204" pitchFamily="18" charset="0"/>
                                        </a:rPr>
                                        <m:t>∗</m:t>
                                      </m:r>
                                    </m:sup>
                                  </m:sSup>
                                  <m: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  <m:t>|</m:t>
                                  </m:r>
                                </m:e>
                              </m:rad>
                            </m:den>
                          </m:f>
                        </m:den>
                      </m:f>
                    </m:oMath>
                  </m:oMathPara>
                </a14:m>
                <a:endParaRPr lang="en-US" altLang="zh-TW" sz="2400" dirty="0"/>
              </a:p>
            </p:txBody>
          </p:sp>
        </mc:Choice>
        <mc:Fallback xmlns="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460B9CC2-E0D6-438F-94A7-D1F2F9A45B5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553716"/>
                <a:ext cx="10515600" cy="4939159"/>
              </a:xfrm>
              <a:blipFill>
                <a:blip r:embed="rId2"/>
                <a:stretch>
                  <a:fillRect l="-928" t="-172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066215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</TotalTime>
  <Words>1551</Words>
  <Application>Microsoft Office PowerPoint</Application>
  <PresentationFormat>寬螢幕</PresentationFormat>
  <Paragraphs>443</Paragraphs>
  <Slides>20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20</vt:i4>
      </vt:variant>
    </vt:vector>
  </HeadingPairs>
  <TitlesOfParts>
    <vt:vector size="27" baseType="lpstr">
      <vt:lpstr>微軟正黑體</vt:lpstr>
      <vt:lpstr>新細明體</vt:lpstr>
      <vt:lpstr>Arial</vt:lpstr>
      <vt:lpstr>Calibri</vt:lpstr>
      <vt:lpstr>Calibri Light</vt:lpstr>
      <vt:lpstr>Cambria Math</vt:lpstr>
      <vt:lpstr>Office 佈景主題</vt:lpstr>
      <vt:lpstr>I-star Model Regression</vt:lpstr>
      <vt:lpstr>I-star Model Types</vt:lpstr>
      <vt:lpstr>Setting</vt:lpstr>
      <vt:lpstr>Case</vt:lpstr>
      <vt:lpstr>Variable(original)</vt:lpstr>
      <vt:lpstr>Variable(absolute sign(Q))</vt:lpstr>
      <vt:lpstr>Regression 1</vt:lpstr>
      <vt:lpstr>Regression 2</vt:lpstr>
      <vt:lpstr>Regression 3</vt:lpstr>
      <vt:lpstr>Result 1</vt:lpstr>
      <vt:lpstr>Result 2</vt:lpstr>
      <vt:lpstr>Result 3</vt:lpstr>
      <vt:lpstr>Result 4</vt:lpstr>
      <vt:lpstr>Result 5</vt:lpstr>
      <vt:lpstr>Result 6</vt:lpstr>
      <vt:lpstr>Result 7</vt:lpstr>
      <vt:lpstr>Result 8</vt:lpstr>
      <vt:lpstr>Conclusion from data</vt:lpstr>
      <vt:lpstr>Problem</vt:lpstr>
      <vt:lpstr>I-star 高、低估問題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I-star Model Regression</dc:title>
  <dc:creator>邢子謙</dc:creator>
  <cp:lastModifiedBy>邢子謙</cp:lastModifiedBy>
  <cp:revision>28</cp:revision>
  <dcterms:created xsi:type="dcterms:W3CDTF">2023-07-23T16:59:41Z</dcterms:created>
  <dcterms:modified xsi:type="dcterms:W3CDTF">2023-07-24T07:40:21Z</dcterms:modified>
</cp:coreProperties>
</file>